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Merriweather"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3" d="100"/>
          <a:sy n="143" d="100"/>
        </p:scale>
        <p:origin x="68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71fca7fe5b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71fca7fe5b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71fca7fe5b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71fca7fe5b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71fca7fe5b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71fca7fe5b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71fca7fe5b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71fca7fe5b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71fca7fe5b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371fca7fe5b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71fca7fe5b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371fca7fe5b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71fca7fe5b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71fca7fe5b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71fca7fe5b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71fca7fe5b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71fca7fe5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371fca7fe5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7822e4ece3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7822e4ece3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71fca7fe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71fca7fe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7822e4ece3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7822e4ece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71fca7fe5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71fca7fe5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71fca7fe5b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71fca7fe5b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71fca7fe5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71fca7fe5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71fca7fe5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71fca7fe5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71fca7fe5b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71fca7fe5b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71fca7fe5b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71fca7fe5b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71fca7fe5b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71fca7fe5b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71fca7fe5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71fca7fe5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71fca7fe5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71fca7fe5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68.jpg"/><Relationship Id="rId4" Type="http://schemas.openxmlformats.org/officeDocument/2006/relationships/image" Target="../media/image67.jpg"/></Relationships>
</file>

<file path=ppt/slides/_rels/slide1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12.xml.rels><?xml version="1.0" encoding="UTF-8" standalone="yes"?>
<Relationships xmlns="http://schemas.openxmlformats.org/package/2006/relationships"><Relationship Id="rId8" Type="http://schemas.openxmlformats.org/officeDocument/2006/relationships/image" Target="../media/image78.jpg"/><Relationship Id="rId13" Type="http://schemas.openxmlformats.org/officeDocument/2006/relationships/image" Target="../media/image83.jpg"/><Relationship Id="rId3" Type="http://schemas.openxmlformats.org/officeDocument/2006/relationships/image" Target="../media/image73.jpg"/><Relationship Id="rId7" Type="http://schemas.openxmlformats.org/officeDocument/2006/relationships/image" Target="../media/image77.jpg"/><Relationship Id="rId12" Type="http://schemas.openxmlformats.org/officeDocument/2006/relationships/image" Target="../media/image82.jp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6.jpg"/><Relationship Id="rId11" Type="http://schemas.openxmlformats.org/officeDocument/2006/relationships/image" Target="../media/image81.jpg"/><Relationship Id="rId5" Type="http://schemas.openxmlformats.org/officeDocument/2006/relationships/image" Target="../media/image75.jpg"/><Relationship Id="rId10" Type="http://schemas.openxmlformats.org/officeDocument/2006/relationships/image" Target="../media/image80.jpg"/><Relationship Id="rId4" Type="http://schemas.openxmlformats.org/officeDocument/2006/relationships/image" Target="../media/image74.jpg"/><Relationship Id="rId9" Type="http://schemas.openxmlformats.org/officeDocument/2006/relationships/image" Target="../media/image79.jpg"/><Relationship Id="rId14" Type="http://schemas.openxmlformats.org/officeDocument/2006/relationships/image" Target="../media/image84.jpg"/></Relationships>
</file>

<file path=ppt/slides/_rels/slide13.xml.rels><?xml version="1.0" encoding="UTF-8" standalone="yes"?>
<Relationships xmlns="http://schemas.openxmlformats.org/package/2006/relationships"><Relationship Id="rId8" Type="http://schemas.openxmlformats.org/officeDocument/2006/relationships/image" Target="../media/image90.jpg"/><Relationship Id="rId13" Type="http://schemas.openxmlformats.org/officeDocument/2006/relationships/image" Target="../media/image95.jpg"/><Relationship Id="rId3" Type="http://schemas.openxmlformats.org/officeDocument/2006/relationships/image" Target="../media/image85.jpg"/><Relationship Id="rId7" Type="http://schemas.openxmlformats.org/officeDocument/2006/relationships/image" Target="../media/image89.jpg"/><Relationship Id="rId12" Type="http://schemas.openxmlformats.org/officeDocument/2006/relationships/image" Target="../media/image94.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88.jpg"/><Relationship Id="rId11" Type="http://schemas.openxmlformats.org/officeDocument/2006/relationships/image" Target="../media/image93.jpg"/><Relationship Id="rId5" Type="http://schemas.openxmlformats.org/officeDocument/2006/relationships/image" Target="../media/image87.jpg"/><Relationship Id="rId10" Type="http://schemas.openxmlformats.org/officeDocument/2006/relationships/image" Target="../media/image92.jpg"/><Relationship Id="rId4" Type="http://schemas.openxmlformats.org/officeDocument/2006/relationships/image" Target="../media/image86.jpg"/><Relationship Id="rId9" Type="http://schemas.openxmlformats.org/officeDocument/2006/relationships/image" Target="../media/image91.jpg"/><Relationship Id="rId14" Type="http://schemas.openxmlformats.org/officeDocument/2006/relationships/image" Target="../media/image96.jpg"/></Relationships>
</file>

<file path=ppt/slides/_rels/slide1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99.jpg"/></Relationships>
</file>

<file path=ppt/slides/_rels/slide16.xml.rels><?xml version="1.0" encoding="UTF-8" standalone="yes"?>
<Relationships xmlns="http://schemas.openxmlformats.org/package/2006/relationships"><Relationship Id="rId8" Type="http://schemas.openxmlformats.org/officeDocument/2006/relationships/image" Target="../media/image105.jpg"/><Relationship Id="rId13" Type="http://schemas.openxmlformats.org/officeDocument/2006/relationships/image" Target="../media/image110.jpg"/><Relationship Id="rId3" Type="http://schemas.openxmlformats.org/officeDocument/2006/relationships/image" Target="../media/image100.jpg"/><Relationship Id="rId7" Type="http://schemas.openxmlformats.org/officeDocument/2006/relationships/image" Target="../media/image104.jpg"/><Relationship Id="rId12" Type="http://schemas.openxmlformats.org/officeDocument/2006/relationships/image" Target="../media/image109.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03.jpg"/><Relationship Id="rId11" Type="http://schemas.openxmlformats.org/officeDocument/2006/relationships/image" Target="../media/image108.jpg"/><Relationship Id="rId5" Type="http://schemas.openxmlformats.org/officeDocument/2006/relationships/image" Target="../media/image102.jpg"/><Relationship Id="rId10" Type="http://schemas.openxmlformats.org/officeDocument/2006/relationships/image" Target="../media/image107.jpg"/><Relationship Id="rId4" Type="http://schemas.openxmlformats.org/officeDocument/2006/relationships/image" Target="../media/image101.jpg"/><Relationship Id="rId9" Type="http://schemas.openxmlformats.org/officeDocument/2006/relationships/image" Target="../media/image106.jpg"/></Relationships>
</file>

<file path=ppt/slides/_rels/slide17.xml.rels><?xml version="1.0" encoding="UTF-8" standalone="yes"?>
<Relationships xmlns="http://schemas.openxmlformats.org/package/2006/relationships"><Relationship Id="rId8" Type="http://schemas.openxmlformats.org/officeDocument/2006/relationships/image" Target="../media/image116.jpg"/><Relationship Id="rId13" Type="http://schemas.openxmlformats.org/officeDocument/2006/relationships/image" Target="../media/image121.jpg"/><Relationship Id="rId3" Type="http://schemas.openxmlformats.org/officeDocument/2006/relationships/image" Target="../media/image111.jpg"/><Relationship Id="rId7" Type="http://schemas.openxmlformats.org/officeDocument/2006/relationships/image" Target="../media/image115.jpg"/><Relationship Id="rId12" Type="http://schemas.openxmlformats.org/officeDocument/2006/relationships/image" Target="../media/image120.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14.jpg"/><Relationship Id="rId11" Type="http://schemas.openxmlformats.org/officeDocument/2006/relationships/image" Target="../media/image119.jpg"/><Relationship Id="rId5" Type="http://schemas.openxmlformats.org/officeDocument/2006/relationships/image" Target="../media/image113.jpg"/><Relationship Id="rId10" Type="http://schemas.openxmlformats.org/officeDocument/2006/relationships/image" Target="../media/image118.jpg"/><Relationship Id="rId4" Type="http://schemas.openxmlformats.org/officeDocument/2006/relationships/image" Target="../media/image112.jpg"/><Relationship Id="rId9" Type="http://schemas.openxmlformats.org/officeDocument/2006/relationships/image" Target="../media/image117.jpg"/><Relationship Id="rId14" Type="http://schemas.openxmlformats.org/officeDocument/2006/relationships/image" Target="../media/image12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128.jpg"/><Relationship Id="rId3" Type="http://schemas.openxmlformats.org/officeDocument/2006/relationships/image" Target="../media/image123.jpg"/><Relationship Id="rId7" Type="http://schemas.openxmlformats.org/officeDocument/2006/relationships/image" Target="../media/image127.jp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26.jpg"/><Relationship Id="rId11" Type="http://schemas.openxmlformats.org/officeDocument/2006/relationships/image" Target="../media/image131.jpg"/><Relationship Id="rId5" Type="http://schemas.openxmlformats.org/officeDocument/2006/relationships/image" Target="../media/image125.jpg"/><Relationship Id="rId10" Type="http://schemas.openxmlformats.org/officeDocument/2006/relationships/image" Target="../media/image130.jpg"/><Relationship Id="rId4" Type="http://schemas.openxmlformats.org/officeDocument/2006/relationships/image" Target="../media/image124.jpg"/><Relationship Id="rId9" Type="http://schemas.openxmlformats.org/officeDocument/2006/relationships/image" Target="../media/image129.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image" Target="../media/image132.jpg"/><Relationship Id="rId7" Type="http://schemas.openxmlformats.org/officeDocument/2006/relationships/image" Target="../media/image136.jpg"/><Relationship Id="rId12" Type="http://schemas.openxmlformats.org/officeDocument/2006/relationships/image" Target="../media/image141.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35.jpg"/><Relationship Id="rId11" Type="http://schemas.openxmlformats.org/officeDocument/2006/relationships/image" Target="../media/image140.jpg"/><Relationship Id="rId5" Type="http://schemas.openxmlformats.org/officeDocument/2006/relationships/image" Target="../media/image134.jpg"/><Relationship Id="rId10" Type="http://schemas.openxmlformats.org/officeDocument/2006/relationships/image" Target="../media/image139.jpg"/><Relationship Id="rId4" Type="http://schemas.openxmlformats.org/officeDocument/2006/relationships/image" Target="../media/image133.jpg"/><Relationship Id="rId9" Type="http://schemas.openxmlformats.org/officeDocument/2006/relationships/image" Target="../media/image138.jpg"/></Relationships>
</file>

<file path=ppt/slides/_rels/slide2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142.jpg"/><Relationship Id="rId7" Type="http://schemas.openxmlformats.org/officeDocument/2006/relationships/image" Target="../media/image32.jpg"/><Relationship Id="rId12" Type="http://schemas.openxmlformats.org/officeDocument/2006/relationships/image" Target="../media/image75.jp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0.jpg"/><Relationship Id="rId11" Type="http://schemas.openxmlformats.org/officeDocument/2006/relationships/image" Target="../media/image74.jpg"/><Relationship Id="rId5" Type="http://schemas.openxmlformats.org/officeDocument/2006/relationships/image" Target="../media/image62.jpg"/><Relationship Id="rId10" Type="http://schemas.openxmlformats.org/officeDocument/2006/relationships/image" Target="../media/image145.jpg"/><Relationship Id="rId4" Type="http://schemas.openxmlformats.org/officeDocument/2006/relationships/image" Target="../media/image143.jpg"/><Relationship Id="rId9" Type="http://schemas.openxmlformats.org/officeDocument/2006/relationships/image" Target="../media/image144.jpg"/></Relationships>
</file>

<file path=ppt/slides/_rels/slide22.xml.rels><?xml version="1.0" encoding="UTF-8" standalone="yes"?>
<Relationships xmlns="http://schemas.openxmlformats.org/package/2006/relationships"><Relationship Id="rId3" Type="http://schemas.openxmlformats.org/officeDocument/2006/relationships/image" Target="../media/image146.jpg"/><Relationship Id="rId7" Type="http://schemas.openxmlformats.org/officeDocument/2006/relationships/image" Target="../media/image150.jp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49.jpg"/><Relationship Id="rId5" Type="http://schemas.openxmlformats.org/officeDocument/2006/relationships/image" Target="../media/image148.jpg"/><Relationship Id="rId4" Type="http://schemas.openxmlformats.org/officeDocument/2006/relationships/image" Target="../media/image14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5.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 Id="rId14" Type="http://schemas.openxmlformats.org/officeDocument/2006/relationships/image" Target="../media/image16.jp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3" Type="http://schemas.openxmlformats.org/officeDocument/2006/relationships/image" Target="../media/image17.jpg"/><Relationship Id="rId7" Type="http://schemas.openxmlformats.org/officeDocument/2006/relationships/image" Target="../media/image21.jpg"/><Relationship Id="rId12"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 Id="rId1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31.jpg"/><Relationship Id="rId4" Type="http://schemas.openxmlformats.org/officeDocument/2006/relationships/image" Target="../media/image30.jp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34.jp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jpg"/><Relationship Id="rId18" Type="http://schemas.openxmlformats.org/officeDocument/2006/relationships/image" Target="../media/image50.jpg"/><Relationship Id="rId3" Type="http://schemas.openxmlformats.org/officeDocument/2006/relationships/image" Target="../media/image35.jpg"/><Relationship Id="rId7" Type="http://schemas.openxmlformats.org/officeDocument/2006/relationships/image" Target="../media/image39.jpg"/><Relationship Id="rId12" Type="http://schemas.openxmlformats.org/officeDocument/2006/relationships/image" Target="../media/image44.jpg"/><Relationship Id="rId17" Type="http://schemas.openxmlformats.org/officeDocument/2006/relationships/image" Target="../media/image49.jpg"/><Relationship Id="rId2" Type="http://schemas.openxmlformats.org/officeDocument/2006/relationships/notesSlide" Target="../notesSlides/notesSlide8.xml"/><Relationship Id="rId16" Type="http://schemas.openxmlformats.org/officeDocument/2006/relationships/image" Target="../media/image48.jpg"/><Relationship Id="rId1" Type="http://schemas.openxmlformats.org/officeDocument/2006/relationships/slideLayout" Target="../slideLayouts/slideLayout5.xml"/><Relationship Id="rId6" Type="http://schemas.openxmlformats.org/officeDocument/2006/relationships/image" Target="../media/image38.jpg"/><Relationship Id="rId11" Type="http://schemas.openxmlformats.org/officeDocument/2006/relationships/image" Target="../media/image43.jpg"/><Relationship Id="rId5" Type="http://schemas.openxmlformats.org/officeDocument/2006/relationships/image" Target="../media/image37.jpg"/><Relationship Id="rId15" Type="http://schemas.openxmlformats.org/officeDocument/2006/relationships/image" Target="../media/image47.jpg"/><Relationship Id="rId10" Type="http://schemas.openxmlformats.org/officeDocument/2006/relationships/image" Target="../media/image42.jpg"/><Relationship Id="rId19" Type="http://schemas.openxmlformats.org/officeDocument/2006/relationships/image" Target="../media/image51.jpg"/><Relationship Id="rId4" Type="http://schemas.openxmlformats.org/officeDocument/2006/relationships/image" Target="../media/image36.jpg"/><Relationship Id="rId9" Type="http://schemas.openxmlformats.org/officeDocument/2006/relationships/image" Target="../media/image41.jpg"/><Relationship Id="rId14" Type="http://schemas.openxmlformats.org/officeDocument/2006/relationships/image" Target="../media/image46.jpg"/></Relationships>
</file>

<file path=ppt/slides/_rels/slide9.xml.rels><?xml version="1.0" encoding="UTF-8" standalone="yes"?>
<Relationships xmlns="http://schemas.openxmlformats.org/package/2006/relationships"><Relationship Id="rId8" Type="http://schemas.openxmlformats.org/officeDocument/2006/relationships/image" Target="../media/image57.jpg"/><Relationship Id="rId13" Type="http://schemas.openxmlformats.org/officeDocument/2006/relationships/image" Target="../media/image62.jpg"/><Relationship Id="rId3" Type="http://schemas.openxmlformats.org/officeDocument/2006/relationships/image" Target="../media/image52.jpg"/><Relationship Id="rId7" Type="http://schemas.openxmlformats.org/officeDocument/2006/relationships/image" Target="../media/image56.jpg"/><Relationship Id="rId12" Type="http://schemas.openxmlformats.org/officeDocument/2006/relationships/image" Target="../media/image61.jpg"/><Relationship Id="rId2" Type="http://schemas.openxmlformats.org/officeDocument/2006/relationships/notesSlide" Target="../notesSlides/notesSlide9.xml"/><Relationship Id="rId16" Type="http://schemas.openxmlformats.org/officeDocument/2006/relationships/image" Target="../media/image65.jpg"/><Relationship Id="rId1" Type="http://schemas.openxmlformats.org/officeDocument/2006/relationships/slideLayout" Target="../slideLayouts/slideLayout5.xml"/><Relationship Id="rId6" Type="http://schemas.openxmlformats.org/officeDocument/2006/relationships/image" Target="../media/image55.jpg"/><Relationship Id="rId11" Type="http://schemas.openxmlformats.org/officeDocument/2006/relationships/image" Target="../media/image60.jpg"/><Relationship Id="rId5" Type="http://schemas.openxmlformats.org/officeDocument/2006/relationships/image" Target="../media/image54.jpg"/><Relationship Id="rId15" Type="http://schemas.openxmlformats.org/officeDocument/2006/relationships/image" Target="../media/image64.jpg"/><Relationship Id="rId10" Type="http://schemas.openxmlformats.org/officeDocument/2006/relationships/image" Target="../media/image59.jpg"/><Relationship Id="rId4" Type="http://schemas.openxmlformats.org/officeDocument/2006/relationships/image" Target="../media/image53.jpg"/><Relationship Id="rId9" Type="http://schemas.openxmlformats.org/officeDocument/2006/relationships/image" Target="../media/image58.jpg"/><Relationship Id="rId14" Type="http://schemas.openxmlformats.org/officeDocument/2006/relationships/image" Target="../media/image6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408250"/>
            <a:ext cx="8520600" cy="23889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latin typeface="Merriweather"/>
                <a:ea typeface="Merriweather"/>
                <a:cs typeface="Merriweather"/>
                <a:sym typeface="Merriweather"/>
              </a:rPr>
              <a:t>Facilities </a:t>
            </a:r>
            <a:endParaRPr dirty="0">
              <a:latin typeface="Merriweather"/>
              <a:ea typeface="Merriweather"/>
              <a:cs typeface="Merriweather"/>
              <a:sym typeface="Merriweather"/>
            </a:endParaRPr>
          </a:p>
          <a:p>
            <a:pPr marL="0" lvl="0" indent="0" algn="ctr" rtl="0">
              <a:spcBef>
                <a:spcPts val="0"/>
              </a:spcBef>
              <a:spcAft>
                <a:spcPts val="0"/>
              </a:spcAft>
              <a:buNone/>
            </a:pPr>
            <a:r>
              <a:rPr lang="en" dirty="0">
                <a:latin typeface="Merriweather"/>
                <a:ea typeface="Merriweather"/>
                <a:cs typeface="Merriweather"/>
                <a:sym typeface="Merriweather"/>
              </a:rPr>
              <a:t>Summer 2025</a:t>
            </a:r>
            <a:endParaRPr dirty="0">
              <a:latin typeface="Merriweather"/>
              <a:ea typeface="Merriweather"/>
              <a:cs typeface="Merriweather"/>
              <a:sym typeface="Merriweather"/>
            </a:endParaRPr>
          </a:p>
          <a:p>
            <a:pPr marL="0" lvl="0" indent="0" algn="ctr" rtl="0">
              <a:spcBef>
                <a:spcPts val="0"/>
              </a:spcBef>
              <a:spcAft>
                <a:spcPts val="0"/>
              </a:spcAft>
              <a:buNone/>
            </a:pPr>
            <a:r>
              <a:rPr lang="en" dirty="0">
                <a:latin typeface="Merriweather"/>
                <a:ea typeface="Merriweather"/>
                <a:cs typeface="Merriweather"/>
                <a:sym typeface="Merriweather"/>
              </a:rPr>
              <a:t>Goals &amp; Accomplishments</a:t>
            </a:r>
            <a:endParaRPr dirty="0">
              <a:latin typeface="Merriweather"/>
              <a:ea typeface="Merriweather"/>
              <a:cs typeface="Merriweather"/>
              <a:sym typeface="Merriweather"/>
            </a:endParaRPr>
          </a:p>
        </p:txBody>
      </p:sp>
      <p:sp>
        <p:nvSpPr>
          <p:cNvPr id="55" name="Google Shape;55;p13"/>
          <p:cNvSpPr txBox="1">
            <a:spLocks noGrp="1"/>
          </p:cNvSpPr>
          <p:nvPr>
            <p:ph type="subTitle" idx="1"/>
          </p:nvPr>
        </p:nvSpPr>
        <p:spPr>
          <a:xfrm>
            <a:off x="203475" y="335310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solidFill>
                  <a:srgbClr val="FCE5CD"/>
                </a:solidFill>
              </a:rPr>
              <a:t>August 15, 2025</a:t>
            </a:r>
            <a:endParaRPr dirty="0">
              <a:solidFill>
                <a:srgbClr val="FCE5CD"/>
              </a:solidFill>
            </a:endParaRPr>
          </a:p>
        </p:txBody>
      </p:sp>
      <p:pic>
        <p:nvPicPr>
          <p:cNvPr id="56" name="Google Shape;56;p13" title="Logo.png"/>
          <p:cNvPicPr preferRelativeResize="0"/>
          <p:nvPr/>
        </p:nvPicPr>
        <p:blipFill>
          <a:blip r:embed="rId3">
            <a:alphaModFix/>
          </a:blip>
          <a:stretch>
            <a:fillRect/>
          </a:stretch>
        </p:blipFill>
        <p:spPr>
          <a:xfrm>
            <a:off x="203475" y="3106850"/>
            <a:ext cx="1797733" cy="1858775"/>
          </a:xfrm>
          <a:prstGeom prst="rect">
            <a:avLst/>
          </a:prstGeom>
          <a:noFill/>
          <a:ln w="28575" cap="flat" cmpd="sng">
            <a:solidFill>
              <a:schemeClr val="dk1"/>
            </a:solidFill>
            <a:prstDash val="solid"/>
            <a:round/>
            <a:headEnd type="none" w="sm" len="sm"/>
            <a:tailEnd type="none" w="sm" len="sm"/>
          </a:ln>
        </p:spPr>
      </p:pic>
      <p:pic>
        <p:nvPicPr>
          <p:cNvPr id="57" name="Google Shape;57;p13" title="IMG_7365.jpg"/>
          <p:cNvPicPr preferRelativeResize="0"/>
          <p:nvPr/>
        </p:nvPicPr>
        <p:blipFill>
          <a:blip r:embed="rId4">
            <a:alphaModFix/>
          </a:blip>
          <a:stretch>
            <a:fillRect/>
          </a:stretch>
        </p:blipFill>
        <p:spPr>
          <a:xfrm>
            <a:off x="6553875" y="3170376"/>
            <a:ext cx="2167000" cy="1795250"/>
          </a:xfrm>
          <a:prstGeom prst="rect">
            <a:avLst/>
          </a:prstGeom>
          <a:noFill/>
          <a:ln w="28575" cap="flat" cmpd="sng">
            <a:solidFill>
              <a:schemeClr val="accent2"/>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235"/>
        <p:cNvGrpSpPr/>
        <p:nvPr/>
      </p:nvGrpSpPr>
      <p:grpSpPr>
        <a:xfrm>
          <a:off x="0" y="0"/>
          <a:ext cx="0" cy="0"/>
          <a:chOff x="0" y="0"/>
          <a:chExt cx="0" cy="0"/>
        </a:xfrm>
      </p:grpSpPr>
      <p:sp>
        <p:nvSpPr>
          <p:cNvPr id="236" name="Google Shape;236;p22"/>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GOALS for Grounds Crew:</a:t>
            </a:r>
            <a:endParaRPr>
              <a:latin typeface="Merriweather"/>
              <a:ea typeface="Merriweather"/>
              <a:cs typeface="Merriweather"/>
              <a:sym typeface="Merriweather"/>
            </a:endParaRPr>
          </a:p>
        </p:txBody>
      </p:sp>
      <p:sp>
        <p:nvSpPr>
          <p:cNvPr id="237" name="Google Shape;237;p22"/>
          <p:cNvSpPr txBox="1"/>
          <p:nvPr/>
        </p:nvSpPr>
        <p:spPr>
          <a:xfrm>
            <a:off x="314575" y="1313400"/>
            <a:ext cx="3806400" cy="32715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Touch up playground equipment and tighten fasteners</a:t>
            </a:r>
            <a:endParaRPr sz="1500" dirty="0">
              <a:solidFill>
                <a:schemeClr val="dk1"/>
              </a:solidFill>
              <a:latin typeface="Merriweather"/>
              <a:ea typeface="Merriweather"/>
              <a:cs typeface="Merriweather"/>
              <a:sym typeface="Merriweather"/>
            </a:endParaRPr>
          </a:p>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Remove and replace old fall areas in playgrounds</a:t>
            </a:r>
            <a:endParaRPr sz="1500" dirty="0">
              <a:solidFill>
                <a:schemeClr val="dk1"/>
              </a:solidFill>
              <a:latin typeface="Merriweather"/>
              <a:ea typeface="Merriweather"/>
              <a:cs typeface="Merriweather"/>
              <a:sym typeface="Merriweather"/>
            </a:endParaRPr>
          </a:p>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Sweep and re-stripe parking lots</a:t>
            </a:r>
            <a:endParaRPr sz="1500" dirty="0">
              <a:solidFill>
                <a:schemeClr val="dk1"/>
              </a:solidFill>
              <a:latin typeface="Merriweather"/>
              <a:ea typeface="Merriweather"/>
              <a:cs typeface="Merriweather"/>
              <a:sym typeface="Merriweather"/>
            </a:endParaRPr>
          </a:p>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Pressure wash</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Walkways</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Building masonry</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Signage</a:t>
            </a:r>
            <a:endParaRPr sz="1500" dirty="0">
              <a:solidFill>
                <a:schemeClr val="dk1"/>
              </a:solidFill>
              <a:latin typeface="Merriweather"/>
              <a:ea typeface="Merriweather"/>
              <a:cs typeface="Merriweather"/>
              <a:sym typeface="Merriweather"/>
            </a:endParaRPr>
          </a:p>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Beds and lawns</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Weed</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Edge</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Resurface (bark dust)</a:t>
            </a:r>
            <a:endParaRPr sz="1500" dirty="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dirty="0">
              <a:solidFill>
                <a:schemeClr val="dk1"/>
              </a:solidFill>
            </a:endParaRPr>
          </a:p>
        </p:txBody>
      </p:sp>
      <p:sp>
        <p:nvSpPr>
          <p:cNvPr id="238" name="Google Shape;238;p22"/>
          <p:cNvSpPr txBox="1"/>
          <p:nvPr/>
        </p:nvSpPr>
        <p:spPr>
          <a:xfrm>
            <a:off x="4973450" y="1313400"/>
            <a:ext cx="3806400" cy="12585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indent="-323850">
              <a:buClr>
                <a:schemeClr val="dk1"/>
              </a:buClr>
              <a:buSzPts val="1500"/>
              <a:buFont typeface="Merriweather"/>
              <a:buChar char="●"/>
            </a:pPr>
            <a:r>
              <a:rPr lang="en-US" sz="1500" dirty="0">
                <a:solidFill>
                  <a:schemeClr val="dk1"/>
                </a:solidFill>
              </a:rPr>
              <a:t>P</a:t>
            </a:r>
            <a:r>
              <a:rPr lang="en-US" sz="1500" dirty="0">
                <a:solidFill>
                  <a:schemeClr val="dk1"/>
                </a:solidFill>
                <a:latin typeface="Merriweather"/>
                <a:ea typeface="Merriweather"/>
                <a:cs typeface="Merriweather"/>
                <a:sym typeface="Merriweather"/>
              </a:rPr>
              <a:t>ressure wash exterior greenhouse walls and roof</a:t>
            </a:r>
            <a:endParaRPr lang="en" sz="1500" dirty="0">
              <a:solidFill>
                <a:schemeClr val="dk1"/>
              </a:solidFill>
              <a:latin typeface="Merriweather"/>
              <a:ea typeface="Merriweather"/>
              <a:cs typeface="Merriweather"/>
              <a:sym typeface="Merriweather"/>
            </a:endParaRPr>
          </a:p>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Weekly lawn mowing of all fields</a:t>
            </a:r>
          </a:p>
          <a:p>
            <a:pPr marL="457200" lvl="0" indent="-323850" algn="l" rtl="0">
              <a:spcBef>
                <a:spcPts val="0"/>
              </a:spcBef>
              <a:spcAft>
                <a:spcPts val="0"/>
              </a:spcAft>
              <a:buClr>
                <a:schemeClr val="dk1"/>
              </a:buClr>
              <a:buSzPts val="1500"/>
              <a:buFont typeface="Merriweather"/>
              <a:buChar char="●"/>
            </a:pPr>
            <a:endParaRPr sz="1500" dirty="0">
              <a:solidFill>
                <a:schemeClr val="dk1"/>
              </a:solidFill>
              <a:latin typeface="Merriweather"/>
              <a:ea typeface="Merriweather"/>
              <a:cs typeface="Merriweather"/>
              <a:sym typeface="Merriweather"/>
            </a:endParaRPr>
          </a:p>
        </p:txBody>
      </p:sp>
      <p:pic>
        <p:nvPicPr>
          <p:cNvPr id="239" name="Google Shape;239;p22" title="8077053892664554444.JPG"/>
          <p:cNvPicPr preferRelativeResize="0"/>
          <p:nvPr/>
        </p:nvPicPr>
        <p:blipFill>
          <a:blip r:embed="rId3">
            <a:alphaModFix/>
          </a:blip>
          <a:stretch>
            <a:fillRect/>
          </a:stretch>
        </p:blipFill>
        <p:spPr>
          <a:xfrm>
            <a:off x="4273375" y="2724300"/>
            <a:ext cx="1497825" cy="1997100"/>
          </a:xfrm>
          <a:prstGeom prst="rect">
            <a:avLst/>
          </a:prstGeom>
          <a:noFill/>
          <a:ln w="28575" cap="flat" cmpd="sng">
            <a:solidFill>
              <a:schemeClr val="dk1"/>
            </a:solidFill>
            <a:prstDash val="solid"/>
            <a:round/>
            <a:headEnd type="none" w="sm" len="sm"/>
            <a:tailEnd type="none" w="sm" len="sm"/>
          </a:ln>
        </p:spPr>
      </p:pic>
      <p:pic>
        <p:nvPicPr>
          <p:cNvPr id="240" name="Google Shape;240;p22" title="8520507450339288273.JPG"/>
          <p:cNvPicPr preferRelativeResize="0"/>
          <p:nvPr/>
        </p:nvPicPr>
        <p:blipFill>
          <a:blip r:embed="rId4">
            <a:alphaModFix/>
          </a:blip>
          <a:stretch>
            <a:fillRect/>
          </a:stretch>
        </p:blipFill>
        <p:spPr>
          <a:xfrm>
            <a:off x="5886675" y="2724300"/>
            <a:ext cx="1497825" cy="1997100"/>
          </a:xfrm>
          <a:prstGeom prst="rect">
            <a:avLst/>
          </a:prstGeom>
          <a:noFill/>
          <a:ln w="28575" cap="flat" cmpd="sng">
            <a:solidFill>
              <a:schemeClr val="dk1"/>
            </a:solidFill>
            <a:prstDash val="solid"/>
            <a:round/>
            <a:headEnd type="none" w="sm" len="sm"/>
            <a:tailEnd type="none" w="sm" len="sm"/>
          </a:ln>
        </p:spPr>
      </p:pic>
      <p:pic>
        <p:nvPicPr>
          <p:cNvPr id="241" name="Google Shape;241;p22" title="9152092348604531969.JPG"/>
          <p:cNvPicPr preferRelativeResize="0"/>
          <p:nvPr/>
        </p:nvPicPr>
        <p:blipFill>
          <a:blip r:embed="rId5">
            <a:alphaModFix/>
          </a:blip>
          <a:stretch>
            <a:fillRect/>
          </a:stretch>
        </p:blipFill>
        <p:spPr>
          <a:xfrm>
            <a:off x="7499975" y="2724292"/>
            <a:ext cx="1497825" cy="1997108"/>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245"/>
        <p:cNvGrpSpPr/>
        <p:nvPr/>
      </p:nvGrpSpPr>
      <p:grpSpPr>
        <a:xfrm>
          <a:off x="0" y="0"/>
          <a:ext cx="0" cy="0"/>
          <a:chOff x="0" y="0"/>
          <a:chExt cx="0" cy="0"/>
        </a:xfrm>
      </p:grpSpPr>
      <p:sp>
        <p:nvSpPr>
          <p:cNvPr id="246" name="Google Shape;246;p23"/>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latin typeface="Merriweather"/>
                <a:ea typeface="Merriweather"/>
                <a:cs typeface="Merriweather"/>
                <a:sym typeface="Merriweather"/>
              </a:rPr>
              <a:t>Grounds Crew A</a:t>
            </a:r>
            <a:r>
              <a:rPr lang="en-US" dirty="0" err="1">
                <a:latin typeface="Merriweather"/>
                <a:ea typeface="Merriweather"/>
                <a:cs typeface="Merriweather"/>
                <a:sym typeface="Merriweather"/>
              </a:rPr>
              <a:t>ccomplishments</a:t>
            </a:r>
            <a:endParaRPr dirty="0">
              <a:latin typeface="Merriweather"/>
              <a:ea typeface="Merriweather"/>
              <a:cs typeface="Merriweather"/>
              <a:sym typeface="Merriweather"/>
            </a:endParaRPr>
          </a:p>
        </p:txBody>
      </p:sp>
      <p:sp>
        <p:nvSpPr>
          <p:cNvPr id="247" name="Google Shape;247;p23"/>
          <p:cNvSpPr txBox="1"/>
          <p:nvPr/>
        </p:nvSpPr>
        <p:spPr>
          <a:xfrm>
            <a:off x="314575" y="1313400"/>
            <a:ext cx="3806400" cy="36099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Aerial lift certified on both the scissor lift and boom lift</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Weekly mowing of all fields</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Landscaping of all trees and shrubs at each school site</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Repair of irrigation system at the high school after a leak was detected</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Painted parking lot stripes at all school sites</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Edging </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Clean-up and resurfacing of all landscaped beds throughout the district with new bark dust</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River rock installation at the high school </a:t>
            </a:r>
            <a:endParaRPr dirty="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sz="1200" dirty="0">
              <a:solidFill>
                <a:schemeClr val="dk1"/>
              </a:solidFill>
              <a:latin typeface="Merriweather"/>
              <a:ea typeface="Merriweather"/>
              <a:cs typeface="Merriweather"/>
              <a:sym typeface="Merriweather"/>
            </a:endParaRPr>
          </a:p>
        </p:txBody>
      </p:sp>
      <p:sp>
        <p:nvSpPr>
          <p:cNvPr id="248" name="Google Shape;248;p23"/>
          <p:cNvSpPr txBox="1"/>
          <p:nvPr/>
        </p:nvSpPr>
        <p:spPr>
          <a:xfrm>
            <a:off x="4973450" y="1313400"/>
            <a:ext cx="3806400" cy="13206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Moving curriculum to various school sites</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Painting new field stripes </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Weekly water treatments at Yale ES</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Weekly irrigation of fields</a:t>
            </a:r>
            <a:endParaRPr dirty="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dirty="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dirty="0">
              <a:solidFill>
                <a:schemeClr val="dk1"/>
              </a:solidFill>
              <a:latin typeface="Merriweather"/>
              <a:ea typeface="Merriweather"/>
              <a:cs typeface="Merriweather"/>
              <a:sym typeface="Merriweather"/>
            </a:endParaRPr>
          </a:p>
        </p:txBody>
      </p:sp>
      <p:pic>
        <p:nvPicPr>
          <p:cNvPr id="249" name="Google Shape;249;p23" title="IMG_7602.jpg"/>
          <p:cNvPicPr preferRelativeResize="0"/>
          <p:nvPr/>
        </p:nvPicPr>
        <p:blipFill>
          <a:blip r:embed="rId3">
            <a:alphaModFix/>
          </a:blip>
          <a:stretch>
            <a:fillRect/>
          </a:stretch>
        </p:blipFill>
        <p:spPr>
          <a:xfrm>
            <a:off x="4281000" y="4046275"/>
            <a:ext cx="1612800" cy="1037825"/>
          </a:xfrm>
          <a:prstGeom prst="rect">
            <a:avLst/>
          </a:prstGeom>
          <a:noFill/>
          <a:ln w="28575" cap="flat" cmpd="sng">
            <a:solidFill>
              <a:schemeClr val="dk1"/>
            </a:solidFill>
            <a:prstDash val="solid"/>
            <a:round/>
            <a:headEnd type="none" w="sm" len="sm"/>
            <a:tailEnd type="none" w="sm" len="sm"/>
          </a:ln>
        </p:spPr>
      </p:pic>
      <p:pic>
        <p:nvPicPr>
          <p:cNvPr id="250" name="Google Shape;250;p23" title="IMG_7619.jpg"/>
          <p:cNvPicPr preferRelativeResize="0"/>
          <p:nvPr/>
        </p:nvPicPr>
        <p:blipFill>
          <a:blip r:embed="rId4">
            <a:alphaModFix/>
          </a:blip>
          <a:stretch>
            <a:fillRect/>
          </a:stretch>
        </p:blipFill>
        <p:spPr>
          <a:xfrm>
            <a:off x="7167050" y="4080750"/>
            <a:ext cx="1612800" cy="968875"/>
          </a:xfrm>
          <a:prstGeom prst="rect">
            <a:avLst/>
          </a:prstGeom>
          <a:noFill/>
          <a:ln w="28575" cap="flat" cmpd="sng">
            <a:solidFill>
              <a:schemeClr val="dk1"/>
            </a:solidFill>
            <a:prstDash val="solid"/>
            <a:round/>
            <a:headEnd type="none" w="sm" len="sm"/>
            <a:tailEnd type="none" w="sm" len="sm"/>
          </a:ln>
        </p:spPr>
      </p:pic>
      <p:pic>
        <p:nvPicPr>
          <p:cNvPr id="251" name="Google Shape;251;p23" title="IMG_7621.jpg"/>
          <p:cNvPicPr preferRelativeResize="0"/>
          <p:nvPr/>
        </p:nvPicPr>
        <p:blipFill>
          <a:blip r:embed="rId5">
            <a:alphaModFix/>
          </a:blip>
          <a:stretch>
            <a:fillRect/>
          </a:stretch>
        </p:blipFill>
        <p:spPr>
          <a:xfrm>
            <a:off x="4281000" y="2696400"/>
            <a:ext cx="1620800" cy="1215594"/>
          </a:xfrm>
          <a:prstGeom prst="rect">
            <a:avLst/>
          </a:prstGeom>
          <a:noFill/>
          <a:ln w="28575" cap="flat" cmpd="sng">
            <a:solidFill>
              <a:schemeClr val="dk1"/>
            </a:solidFill>
            <a:prstDash val="solid"/>
            <a:round/>
            <a:headEnd type="none" w="sm" len="sm"/>
            <a:tailEnd type="none" w="sm" len="sm"/>
          </a:ln>
        </p:spPr>
      </p:pic>
      <p:pic>
        <p:nvPicPr>
          <p:cNvPr id="252" name="Google Shape;252;p23" title="IMG_7620.jpg"/>
          <p:cNvPicPr preferRelativeResize="0"/>
          <p:nvPr/>
        </p:nvPicPr>
        <p:blipFill>
          <a:blip r:embed="rId6">
            <a:alphaModFix/>
          </a:blip>
          <a:stretch>
            <a:fillRect/>
          </a:stretch>
        </p:blipFill>
        <p:spPr>
          <a:xfrm>
            <a:off x="7167050" y="2750525"/>
            <a:ext cx="1612800" cy="1209600"/>
          </a:xfrm>
          <a:prstGeom prst="rect">
            <a:avLst/>
          </a:prstGeom>
          <a:noFill/>
          <a:ln w="28575" cap="flat" cmpd="sng">
            <a:solidFill>
              <a:schemeClr val="dk1"/>
            </a:solidFill>
            <a:prstDash val="solid"/>
            <a:round/>
            <a:headEnd type="none" w="sm" len="sm"/>
            <a:tailEnd type="none" w="sm" len="sm"/>
          </a:ln>
        </p:spPr>
      </p:pic>
      <p:sp>
        <p:nvSpPr>
          <p:cNvPr id="253" name="Google Shape;253;p23"/>
          <p:cNvSpPr txBox="1"/>
          <p:nvPr/>
        </p:nvSpPr>
        <p:spPr>
          <a:xfrm>
            <a:off x="5901800" y="3077425"/>
            <a:ext cx="1206491" cy="197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latin typeface="Merriweather"/>
                <a:ea typeface="Merriweather"/>
                <a:cs typeface="Merriweather"/>
                <a:sym typeface="Merriweather"/>
              </a:rPr>
              <a:t>Bark dusting throughout the district</a:t>
            </a:r>
            <a:endParaRPr dirty="0">
              <a:solidFill>
                <a:schemeClr val="dk1"/>
              </a:solidFill>
              <a:latin typeface="Merriweather"/>
              <a:ea typeface="Merriweather"/>
              <a:cs typeface="Merriweather"/>
              <a:sym typeface="Merriweathe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Grounds Crew Accomplishments</a:t>
            </a:r>
            <a:endParaRPr>
              <a:latin typeface="Merriweather"/>
              <a:ea typeface="Merriweather"/>
              <a:cs typeface="Merriweather"/>
              <a:sym typeface="Merriweather"/>
            </a:endParaRPr>
          </a:p>
        </p:txBody>
      </p:sp>
      <p:sp>
        <p:nvSpPr>
          <p:cNvPr id="259" name="Google Shape;259;p24"/>
          <p:cNvSpPr txBox="1"/>
          <p:nvPr/>
        </p:nvSpPr>
        <p:spPr>
          <a:xfrm>
            <a:off x="226925" y="2260150"/>
            <a:ext cx="11955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260" name="Google Shape;260;p24"/>
          <p:cNvSpPr txBox="1"/>
          <p:nvPr/>
        </p:nvSpPr>
        <p:spPr>
          <a:xfrm>
            <a:off x="3899700" y="1303825"/>
            <a:ext cx="13446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261" name="Google Shape;261;p24"/>
          <p:cNvSpPr txBox="1"/>
          <p:nvPr/>
        </p:nvSpPr>
        <p:spPr>
          <a:xfrm>
            <a:off x="105200" y="4152550"/>
            <a:ext cx="15078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262" name="Google Shape;262;p24"/>
          <p:cNvSpPr txBox="1"/>
          <p:nvPr/>
        </p:nvSpPr>
        <p:spPr>
          <a:xfrm>
            <a:off x="7644600" y="3101825"/>
            <a:ext cx="14391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263" name="Google Shape;263;p24"/>
          <p:cNvSpPr txBox="1"/>
          <p:nvPr/>
        </p:nvSpPr>
        <p:spPr>
          <a:xfrm>
            <a:off x="6008625" y="2131325"/>
            <a:ext cx="2673900"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pic>
        <p:nvPicPr>
          <p:cNvPr id="264" name="Google Shape;264;p24" title="372060280746161159.JPG"/>
          <p:cNvPicPr preferRelativeResize="0"/>
          <p:nvPr/>
        </p:nvPicPr>
        <p:blipFill rotWithShape="1">
          <a:blip r:embed="rId3">
            <a:alphaModFix/>
          </a:blip>
          <a:srcRect/>
          <a:stretch/>
        </p:blipFill>
        <p:spPr>
          <a:xfrm>
            <a:off x="1424775" y="1203300"/>
            <a:ext cx="1148450" cy="1531266"/>
          </a:xfrm>
          <a:prstGeom prst="rect">
            <a:avLst/>
          </a:prstGeom>
          <a:noFill/>
          <a:ln w="28575" cap="flat" cmpd="sng">
            <a:solidFill>
              <a:schemeClr val="dk1"/>
            </a:solidFill>
            <a:prstDash val="solid"/>
            <a:round/>
            <a:headEnd type="none" w="sm" len="sm"/>
            <a:tailEnd type="none" w="sm" len="sm"/>
          </a:ln>
        </p:spPr>
      </p:pic>
      <p:pic>
        <p:nvPicPr>
          <p:cNvPr id="265" name="Google Shape;265;p24" title="IMG_7053.jpg"/>
          <p:cNvPicPr preferRelativeResize="0"/>
          <p:nvPr/>
        </p:nvPicPr>
        <p:blipFill>
          <a:blip r:embed="rId4">
            <a:alphaModFix/>
          </a:blip>
          <a:stretch>
            <a:fillRect/>
          </a:stretch>
        </p:blipFill>
        <p:spPr>
          <a:xfrm>
            <a:off x="7550100" y="1203275"/>
            <a:ext cx="1439100" cy="1079325"/>
          </a:xfrm>
          <a:prstGeom prst="rect">
            <a:avLst/>
          </a:prstGeom>
          <a:noFill/>
          <a:ln w="28575" cap="flat" cmpd="sng">
            <a:solidFill>
              <a:schemeClr val="dk1"/>
            </a:solidFill>
            <a:prstDash val="solid"/>
            <a:round/>
            <a:headEnd type="none" w="sm" len="sm"/>
            <a:tailEnd type="none" w="sm" len="sm"/>
          </a:ln>
        </p:spPr>
      </p:pic>
      <p:pic>
        <p:nvPicPr>
          <p:cNvPr id="266" name="Google Shape;266;p24" title="IMG_6993.jpg"/>
          <p:cNvPicPr preferRelativeResize="0"/>
          <p:nvPr/>
        </p:nvPicPr>
        <p:blipFill>
          <a:blip r:embed="rId5">
            <a:alphaModFix/>
          </a:blip>
          <a:stretch>
            <a:fillRect/>
          </a:stretch>
        </p:blipFill>
        <p:spPr>
          <a:xfrm>
            <a:off x="5809163" y="1116275"/>
            <a:ext cx="1344600" cy="1792800"/>
          </a:xfrm>
          <a:prstGeom prst="rect">
            <a:avLst/>
          </a:prstGeom>
          <a:noFill/>
          <a:ln w="28575" cap="flat" cmpd="sng">
            <a:solidFill>
              <a:schemeClr val="dk1"/>
            </a:solidFill>
            <a:prstDash val="solid"/>
            <a:round/>
            <a:headEnd type="none" w="sm" len="sm"/>
            <a:tailEnd type="none" w="sm" len="sm"/>
          </a:ln>
        </p:spPr>
      </p:pic>
      <p:pic>
        <p:nvPicPr>
          <p:cNvPr id="267" name="Google Shape;267;p24" title="1228761811393547125.JPG"/>
          <p:cNvPicPr preferRelativeResize="0"/>
          <p:nvPr/>
        </p:nvPicPr>
        <p:blipFill>
          <a:blip r:embed="rId6">
            <a:alphaModFix/>
          </a:blip>
          <a:stretch>
            <a:fillRect/>
          </a:stretch>
        </p:blipFill>
        <p:spPr>
          <a:xfrm>
            <a:off x="184600" y="1203300"/>
            <a:ext cx="1148450" cy="1531275"/>
          </a:xfrm>
          <a:prstGeom prst="rect">
            <a:avLst/>
          </a:prstGeom>
          <a:noFill/>
          <a:ln w="28575" cap="flat" cmpd="sng">
            <a:solidFill>
              <a:schemeClr val="dk1"/>
            </a:solidFill>
            <a:prstDash val="solid"/>
            <a:round/>
            <a:headEnd type="none" w="sm" len="sm"/>
            <a:tailEnd type="none" w="sm" len="sm"/>
          </a:ln>
        </p:spPr>
      </p:pic>
      <p:pic>
        <p:nvPicPr>
          <p:cNvPr id="268" name="Google Shape;268;p24" title="5470619051059274937.JPG"/>
          <p:cNvPicPr preferRelativeResize="0"/>
          <p:nvPr/>
        </p:nvPicPr>
        <p:blipFill>
          <a:blip r:embed="rId7">
            <a:alphaModFix/>
          </a:blip>
          <a:stretch>
            <a:fillRect/>
          </a:stretch>
        </p:blipFill>
        <p:spPr>
          <a:xfrm>
            <a:off x="145275" y="3178325"/>
            <a:ext cx="1148450" cy="1593975"/>
          </a:xfrm>
          <a:prstGeom prst="rect">
            <a:avLst/>
          </a:prstGeom>
          <a:noFill/>
          <a:ln w="28575" cap="flat" cmpd="sng">
            <a:solidFill>
              <a:schemeClr val="dk1"/>
            </a:solidFill>
            <a:prstDash val="solid"/>
            <a:round/>
            <a:headEnd type="none" w="sm" len="sm"/>
            <a:tailEnd type="none" w="sm" len="sm"/>
          </a:ln>
        </p:spPr>
      </p:pic>
      <p:pic>
        <p:nvPicPr>
          <p:cNvPr id="269" name="Google Shape;269;p24" title="5798225302134433977.JPG"/>
          <p:cNvPicPr preferRelativeResize="0"/>
          <p:nvPr/>
        </p:nvPicPr>
        <p:blipFill>
          <a:blip r:embed="rId8">
            <a:alphaModFix/>
          </a:blip>
          <a:stretch>
            <a:fillRect/>
          </a:stretch>
        </p:blipFill>
        <p:spPr>
          <a:xfrm>
            <a:off x="1381213" y="3178313"/>
            <a:ext cx="1195500" cy="1593981"/>
          </a:xfrm>
          <a:prstGeom prst="rect">
            <a:avLst/>
          </a:prstGeom>
          <a:noFill/>
          <a:ln w="28575" cap="flat" cmpd="sng">
            <a:solidFill>
              <a:schemeClr val="dk1"/>
            </a:solidFill>
            <a:prstDash val="solid"/>
            <a:round/>
            <a:headEnd type="none" w="sm" len="sm"/>
            <a:tailEnd type="none" w="sm" len="sm"/>
          </a:ln>
        </p:spPr>
      </p:pic>
      <p:pic>
        <p:nvPicPr>
          <p:cNvPr id="270" name="Google Shape;270;p24" title="IMG_7401 (1).jpg"/>
          <p:cNvPicPr preferRelativeResize="0"/>
          <p:nvPr/>
        </p:nvPicPr>
        <p:blipFill>
          <a:blip r:embed="rId9">
            <a:alphaModFix/>
          </a:blip>
          <a:stretch>
            <a:fillRect/>
          </a:stretch>
        </p:blipFill>
        <p:spPr>
          <a:xfrm>
            <a:off x="3053129" y="1116263"/>
            <a:ext cx="2359700" cy="1356950"/>
          </a:xfrm>
          <a:prstGeom prst="rect">
            <a:avLst/>
          </a:prstGeom>
          <a:noFill/>
          <a:ln w="28575" cap="flat" cmpd="sng">
            <a:solidFill>
              <a:schemeClr val="dk1"/>
            </a:solidFill>
            <a:prstDash val="solid"/>
            <a:round/>
            <a:headEnd type="none" w="sm" len="sm"/>
            <a:tailEnd type="none" w="sm" len="sm"/>
          </a:ln>
        </p:spPr>
      </p:pic>
      <p:pic>
        <p:nvPicPr>
          <p:cNvPr id="271" name="Google Shape;271;p24" title="IMG_6646.jpg"/>
          <p:cNvPicPr preferRelativeResize="0"/>
          <p:nvPr/>
        </p:nvPicPr>
        <p:blipFill>
          <a:blip r:embed="rId10">
            <a:alphaModFix/>
          </a:blip>
          <a:stretch>
            <a:fillRect/>
          </a:stretch>
        </p:blipFill>
        <p:spPr>
          <a:xfrm>
            <a:off x="2880778" y="4075767"/>
            <a:ext cx="1290450" cy="967833"/>
          </a:xfrm>
          <a:prstGeom prst="rect">
            <a:avLst/>
          </a:prstGeom>
          <a:noFill/>
          <a:ln w="28575" cap="flat" cmpd="sng">
            <a:solidFill>
              <a:schemeClr val="dk1"/>
            </a:solidFill>
            <a:prstDash val="solid"/>
            <a:round/>
            <a:headEnd type="none" w="sm" len="sm"/>
            <a:tailEnd type="none" w="sm" len="sm"/>
          </a:ln>
        </p:spPr>
      </p:pic>
      <p:pic>
        <p:nvPicPr>
          <p:cNvPr id="272" name="Google Shape;272;p24" title="IMG_7038.jpg"/>
          <p:cNvPicPr preferRelativeResize="0"/>
          <p:nvPr/>
        </p:nvPicPr>
        <p:blipFill>
          <a:blip r:embed="rId11">
            <a:alphaModFix/>
          </a:blip>
          <a:stretch>
            <a:fillRect/>
          </a:stretch>
        </p:blipFill>
        <p:spPr>
          <a:xfrm>
            <a:off x="5598475" y="3677063"/>
            <a:ext cx="1809275" cy="1356961"/>
          </a:xfrm>
          <a:prstGeom prst="rect">
            <a:avLst/>
          </a:prstGeom>
          <a:noFill/>
          <a:ln w="28575" cap="flat" cmpd="sng">
            <a:solidFill>
              <a:schemeClr val="dk1"/>
            </a:solidFill>
            <a:prstDash val="solid"/>
            <a:round/>
            <a:headEnd type="none" w="sm" len="sm"/>
            <a:tailEnd type="none" w="sm" len="sm"/>
          </a:ln>
        </p:spPr>
      </p:pic>
      <p:pic>
        <p:nvPicPr>
          <p:cNvPr id="273" name="Google Shape;273;p24" title="5260845254343763809.JPG"/>
          <p:cNvPicPr preferRelativeResize="0"/>
          <p:nvPr/>
        </p:nvPicPr>
        <p:blipFill>
          <a:blip r:embed="rId12">
            <a:alphaModFix/>
          </a:blip>
          <a:stretch>
            <a:fillRect/>
          </a:stretch>
        </p:blipFill>
        <p:spPr>
          <a:xfrm>
            <a:off x="2959885" y="2831275"/>
            <a:ext cx="859450" cy="1145950"/>
          </a:xfrm>
          <a:prstGeom prst="rect">
            <a:avLst/>
          </a:prstGeom>
          <a:noFill/>
          <a:ln w="28575" cap="flat" cmpd="sng">
            <a:solidFill>
              <a:schemeClr val="dk1"/>
            </a:solidFill>
            <a:prstDash val="solid"/>
            <a:round/>
            <a:headEnd type="none" w="sm" len="sm"/>
            <a:tailEnd type="none" w="sm" len="sm"/>
          </a:ln>
        </p:spPr>
      </p:pic>
      <p:pic>
        <p:nvPicPr>
          <p:cNvPr id="274" name="Google Shape;274;p24" title="6108189831569073646.JPG"/>
          <p:cNvPicPr preferRelativeResize="0"/>
          <p:nvPr/>
        </p:nvPicPr>
        <p:blipFill>
          <a:blip r:embed="rId13">
            <a:alphaModFix/>
          </a:blip>
          <a:stretch>
            <a:fillRect/>
          </a:stretch>
        </p:blipFill>
        <p:spPr>
          <a:xfrm>
            <a:off x="7644600" y="3241225"/>
            <a:ext cx="1344600" cy="1792800"/>
          </a:xfrm>
          <a:prstGeom prst="rect">
            <a:avLst/>
          </a:prstGeom>
          <a:noFill/>
          <a:ln w="28575" cap="flat" cmpd="sng">
            <a:solidFill>
              <a:schemeClr val="dk1"/>
            </a:solidFill>
            <a:prstDash val="solid"/>
            <a:round/>
            <a:headEnd type="none" w="sm" len="sm"/>
            <a:tailEnd type="none" w="sm" len="sm"/>
          </a:ln>
        </p:spPr>
      </p:pic>
      <p:pic>
        <p:nvPicPr>
          <p:cNvPr id="275" name="Google Shape;275;p24" title="6869064809254497501.JPG"/>
          <p:cNvPicPr preferRelativeResize="0"/>
          <p:nvPr/>
        </p:nvPicPr>
        <p:blipFill>
          <a:blip r:embed="rId14">
            <a:alphaModFix/>
          </a:blip>
          <a:stretch>
            <a:fillRect/>
          </a:stretch>
        </p:blipFill>
        <p:spPr>
          <a:xfrm>
            <a:off x="4475263" y="2885463"/>
            <a:ext cx="971375" cy="1295150"/>
          </a:xfrm>
          <a:prstGeom prst="rect">
            <a:avLst/>
          </a:prstGeom>
          <a:noFill/>
          <a:ln w="28575" cap="flat" cmpd="sng">
            <a:solidFill>
              <a:schemeClr val="dk1"/>
            </a:solidFill>
            <a:prstDash val="solid"/>
            <a:round/>
            <a:headEnd type="none" w="sm" len="sm"/>
            <a:tailEnd type="none" w="sm" len="sm"/>
          </a:ln>
        </p:spPr>
      </p:pic>
      <p:sp>
        <p:nvSpPr>
          <p:cNvPr id="276" name="Google Shape;276;p24"/>
          <p:cNvSpPr txBox="1"/>
          <p:nvPr/>
        </p:nvSpPr>
        <p:spPr>
          <a:xfrm>
            <a:off x="432550" y="2734575"/>
            <a:ext cx="1871400" cy="30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Before and After: Landscaping completed by Darin</a:t>
            </a:r>
            <a:endParaRPr sz="800">
              <a:solidFill>
                <a:schemeClr val="dk1"/>
              </a:solidFill>
              <a:latin typeface="Merriweather"/>
              <a:ea typeface="Merriweather"/>
              <a:cs typeface="Merriweather"/>
              <a:sym typeface="Merriweather"/>
            </a:endParaRPr>
          </a:p>
        </p:txBody>
      </p:sp>
      <p:sp>
        <p:nvSpPr>
          <p:cNvPr id="277" name="Google Shape;277;p24"/>
          <p:cNvSpPr txBox="1"/>
          <p:nvPr/>
        </p:nvSpPr>
        <p:spPr>
          <a:xfrm>
            <a:off x="3104363" y="2426113"/>
            <a:ext cx="2257200" cy="30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The courtyard at CES after pressure washing, weeding, and general clean up</a:t>
            </a:r>
            <a:endParaRPr sz="800">
              <a:solidFill>
                <a:schemeClr val="dk1"/>
              </a:solidFill>
              <a:latin typeface="Merriweather"/>
              <a:ea typeface="Merriweather"/>
              <a:cs typeface="Merriweather"/>
              <a:sym typeface="Merriweather"/>
            </a:endParaRPr>
          </a:p>
        </p:txBody>
      </p:sp>
      <p:sp>
        <p:nvSpPr>
          <p:cNvPr id="278" name="Google Shape;278;p24"/>
          <p:cNvSpPr txBox="1"/>
          <p:nvPr/>
        </p:nvSpPr>
        <p:spPr>
          <a:xfrm>
            <a:off x="4171225" y="4333350"/>
            <a:ext cx="11484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Merriweather"/>
                <a:ea typeface="Merriweather"/>
                <a:cs typeface="Merriweather"/>
                <a:sym typeface="Merriweather"/>
              </a:rPr>
              <a:t>The district office after mowing, edging, landscaping, and pressure washing.</a:t>
            </a:r>
            <a:endParaRPr sz="800">
              <a:solidFill>
                <a:schemeClr val="dk1"/>
              </a:solidFill>
              <a:latin typeface="Merriweather"/>
              <a:ea typeface="Merriweather"/>
              <a:cs typeface="Merriweather"/>
              <a:sym typeface="Merriweather"/>
            </a:endParaRPr>
          </a:p>
        </p:txBody>
      </p:sp>
      <p:sp>
        <p:nvSpPr>
          <p:cNvPr id="279" name="Google Shape;279;p24"/>
          <p:cNvSpPr txBox="1"/>
          <p:nvPr/>
        </p:nvSpPr>
        <p:spPr>
          <a:xfrm>
            <a:off x="3740220" y="2864550"/>
            <a:ext cx="782400" cy="107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dk1"/>
                </a:solidFill>
                <a:latin typeface="Merriweather"/>
                <a:ea typeface="Merriweather"/>
                <a:cs typeface="Merriweather"/>
                <a:sym typeface="Merriweather"/>
              </a:rPr>
              <a:t>Tree trimming was completed at WHS</a:t>
            </a:r>
            <a:endParaRPr sz="800">
              <a:solidFill>
                <a:schemeClr val="dk1"/>
              </a:solidFill>
              <a:latin typeface="Merriweather"/>
              <a:ea typeface="Merriweather"/>
              <a:cs typeface="Merriweather"/>
              <a:sym typeface="Merriweather"/>
            </a:endParaRPr>
          </a:p>
        </p:txBody>
      </p:sp>
      <p:sp>
        <p:nvSpPr>
          <p:cNvPr id="280" name="Google Shape;280;p24"/>
          <p:cNvSpPr txBox="1"/>
          <p:nvPr/>
        </p:nvSpPr>
        <p:spPr>
          <a:xfrm>
            <a:off x="5646800" y="2885475"/>
            <a:ext cx="1603500" cy="30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Darin re-striped parking spots throughout the district</a:t>
            </a:r>
            <a:endParaRPr sz="800">
              <a:solidFill>
                <a:schemeClr val="dk1"/>
              </a:solidFill>
              <a:latin typeface="Merriweather"/>
              <a:ea typeface="Merriweather"/>
              <a:cs typeface="Merriweather"/>
              <a:sym typeface="Merriweather"/>
            </a:endParaRPr>
          </a:p>
        </p:txBody>
      </p:sp>
      <p:sp>
        <p:nvSpPr>
          <p:cNvPr id="281" name="Google Shape;281;p24"/>
          <p:cNvSpPr txBox="1"/>
          <p:nvPr/>
        </p:nvSpPr>
        <p:spPr>
          <a:xfrm>
            <a:off x="7451700" y="2260150"/>
            <a:ext cx="1635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Tim removed dirt and debris from the sidewalks at the middle school</a:t>
            </a:r>
            <a:endParaRPr sz="800">
              <a:solidFill>
                <a:schemeClr val="dk1"/>
              </a:solidFill>
              <a:latin typeface="Merriweather"/>
              <a:ea typeface="Merriweather"/>
              <a:cs typeface="Merriweather"/>
              <a:sym typeface="Merriweathe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285"/>
        <p:cNvGrpSpPr/>
        <p:nvPr/>
      </p:nvGrpSpPr>
      <p:grpSpPr>
        <a:xfrm>
          <a:off x="0" y="0"/>
          <a:ext cx="0" cy="0"/>
          <a:chOff x="0" y="0"/>
          <a:chExt cx="0" cy="0"/>
        </a:xfrm>
      </p:grpSpPr>
      <p:sp>
        <p:nvSpPr>
          <p:cNvPr id="286" name="Google Shape;286;p25"/>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Grounds Crew Accomplishments</a:t>
            </a:r>
            <a:endParaRPr>
              <a:latin typeface="Merriweather"/>
              <a:ea typeface="Merriweather"/>
              <a:cs typeface="Merriweather"/>
              <a:sym typeface="Merriweather"/>
            </a:endParaRPr>
          </a:p>
        </p:txBody>
      </p:sp>
      <p:sp>
        <p:nvSpPr>
          <p:cNvPr id="287" name="Google Shape;287;p25"/>
          <p:cNvSpPr txBox="1"/>
          <p:nvPr/>
        </p:nvSpPr>
        <p:spPr>
          <a:xfrm>
            <a:off x="226925" y="2260150"/>
            <a:ext cx="11955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288" name="Google Shape;288;p25"/>
          <p:cNvSpPr txBox="1"/>
          <p:nvPr/>
        </p:nvSpPr>
        <p:spPr>
          <a:xfrm>
            <a:off x="3899700" y="1303825"/>
            <a:ext cx="13446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289" name="Google Shape;289;p25"/>
          <p:cNvSpPr txBox="1"/>
          <p:nvPr/>
        </p:nvSpPr>
        <p:spPr>
          <a:xfrm>
            <a:off x="105200" y="4152550"/>
            <a:ext cx="15078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290" name="Google Shape;290;p25"/>
          <p:cNvSpPr txBox="1"/>
          <p:nvPr/>
        </p:nvSpPr>
        <p:spPr>
          <a:xfrm>
            <a:off x="7644600" y="3101825"/>
            <a:ext cx="14391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291" name="Google Shape;291;p25"/>
          <p:cNvSpPr txBox="1"/>
          <p:nvPr/>
        </p:nvSpPr>
        <p:spPr>
          <a:xfrm>
            <a:off x="6008625" y="2131325"/>
            <a:ext cx="2673900"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pic>
        <p:nvPicPr>
          <p:cNvPr id="292" name="Google Shape;292;p25" title="736110521110501835.JPG"/>
          <p:cNvPicPr preferRelativeResize="0"/>
          <p:nvPr/>
        </p:nvPicPr>
        <p:blipFill>
          <a:blip r:embed="rId3">
            <a:alphaModFix/>
          </a:blip>
          <a:stretch>
            <a:fillRect/>
          </a:stretch>
        </p:blipFill>
        <p:spPr>
          <a:xfrm>
            <a:off x="137400" y="1142275"/>
            <a:ext cx="1252275" cy="1669700"/>
          </a:xfrm>
          <a:prstGeom prst="rect">
            <a:avLst/>
          </a:prstGeom>
          <a:noFill/>
          <a:ln w="28575" cap="flat" cmpd="sng">
            <a:solidFill>
              <a:schemeClr val="dk1"/>
            </a:solidFill>
            <a:prstDash val="solid"/>
            <a:round/>
            <a:headEnd type="none" w="sm" len="sm"/>
            <a:tailEnd type="none" w="sm" len="sm"/>
          </a:ln>
        </p:spPr>
      </p:pic>
      <p:pic>
        <p:nvPicPr>
          <p:cNvPr id="293" name="Google Shape;293;p25" title="896204200429025982.JPG"/>
          <p:cNvPicPr preferRelativeResize="0"/>
          <p:nvPr/>
        </p:nvPicPr>
        <p:blipFill>
          <a:blip r:embed="rId4">
            <a:alphaModFix/>
          </a:blip>
          <a:stretch>
            <a:fillRect/>
          </a:stretch>
        </p:blipFill>
        <p:spPr>
          <a:xfrm>
            <a:off x="1537800" y="1224925"/>
            <a:ext cx="1252275" cy="1669700"/>
          </a:xfrm>
          <a:prstGeom prst="rect">
            <a:avLst/>
          </a:prstGeom>
          <a:noFill/>
          <a:ln w="28575" cap="flat" cmpd="sng">
            <a:solidFill>
              <a:schemeClr val="dk1"/>
            </a:solidFill>
            <a:prstDash val="solid"/>
            <a:round/>
            <a:headEnd type="none" w="sm" len="sm"/>
            <a:tailEnd type="none" w="sm" len="sm"/>
          </a:ln>
        </p:spPr>
      </p:pic>
      <p:pic>
        <p:nvPicPr>
          <p:cNvPr id="294" name="Google Shape;294;p25" title="1899821050670504562.JPG"/>
          <p:cNvPicPr preferRelativeResize="0"/>
          <p:nvPr/>
        </p:nvPicPr>
        <p:blipFill>
          <a:blip r:embed="rId5">
            <a:alphaModFix/>
          </a:blip>
          <a:stretch>
            <a:fillRect/>
          </a:stretch>
        </p:blipFill>
        <p:spPr>
          <a:xfrm>
            <a:off x="1711538" y="3259637"/>
            <a:ext cx="1195500" cy="1761150"/>
          </a:xfrm>
          <a:prstGeom prst="rect">
            <a:avLst/>
          </a:prstGeom>
          <a:noFill/>
          <a:ln w="28575" cap="flat" cmpd="sng">
            <a:solidFill>
              <a:schemeClr val="dk1"/>
            </a:solidFill>
            <a:prstDash val="solid"/>
            <a:round/>
            <a:headEnd type="none" w="sm" len="sm"/>
            <a:tailEnd type="none" w="sm" len="sm"/>
          </a:ln>
        </p:spPr>
      </p:pic>
      <p:pic>
        <p:nvPicPr>
          <p:cNvPr id="295" name="Google Shape;295;p25" title="3741120274157003929.JPG"/>
          <p:cNvPicPr preferRelativeResize="0"/>
          <p:nvPr/>
        </p:nvPicPr>
        <p:blipFill>
          <a:blip r:embed="rId6">
            <a:alphaModFix/>
          </a:blip>
          <a:stretch>
            <a:fillRect/>
          </a:stretch>
        </p:blipFill>
        <p:spPr>
          <a:xfrm>
            <a:off x="7542225" y="1163375"/>
            <a:ext cx="1344600" cy="1792800"/>
          </a:xfrm>
          <a:prstGeom prst="rect">
            <a:avLst/>
          </a:prstGeom>
          <a:noFill/>
          <a:ln w="28575" cap="flat" cmpd="sng">
            <a:solidFill>
              <a:schemeClr val="dk1"/>
            </a:solidFill>
            <a:prstDash val="solid"/>
            <a:round/>
            <a:headEnd type="none" w="sm" len="sm"/>
            <a:tailEnd type="none" w="sm" len="sm"/>
          </a:ln>
        </p:spPr>
      </p:pic>
      <p:pic>
        <p:nvPicPr>
          <p:cNvPr id="296" name="Google Shape;296;p25" title="4600459600377230965.JPG"/>
          <p:cNvPicPr preferRelativeResize="0"/>
          <p:nvPr/>
        </p:nvPicPr>
        <p:blipFill>
          <a:blip r:embed="rId7">
            <a:alphaModFix/>
          </a:blip>
          <a:stretch>
            <a:fillRect/>
          </a:stretch>
        </p:blipFill>
        <p:spPr>
          <a:xfrm>
            <a:off x="198663" y="3259625"/>
            <a:ext cx="1320881" cy="1761175"/>
          </a:xfrm>
          <a:prstGeom prst="rect">
            <a:avLst/>
          </a:prstGeom>
          <a:noFill/>
          <a:ln w="28575" cap="flat" cmpd="sng">
            <a:solidFill>
              <a:schemeClr val="dk1"/>
            </a:solidFill>
            <a:prstDash val="solid"/>
            <a:round/>
            <a:headEnd type="none" w="sm" len="sm"/>
            <a:tailEnd type="none" w="sm" len="sm"/>
          </a:ln>
        </p:spPr>
      </p:pic>
      <p:pic>
        <p:nvPicPr>
          <p:cNvPr id="297" name="Google Shape;297;p25" title="2229675773207682395.JPG"/>
          <p:cNvPicPr preferRelativeResize="0"/>
          <p:nvPr/>
        </p:nvPicPr>
        <p:blipFill>
          <a:blip r:embed="rId8">
            <a:alphaModFix/>
          </a:blip>
          <a:stretch>
            <a:fillRect/>
          </a:stretch>
        </p:blipFill>
        <p:spPr>
          <a:xfrm>
            <a:off x="3101402" y="1080314"/>
            <a:ext cx="1195500" cy="1594000"/>
          </a:xfrm>
          <a:prstGeom prst="rect">
            <a:avLst/>
          </a:prstGeom>
          <a:noFill/>
          <a:ln w="28575" cap="flat" cmpd="sng">
            <a:solidFill>
              <a:schemeClr val="dk1"/>
            </a:solidFill>
            <a:prstDash val="solid"/>
            <a:round/>
            <a:headEnd type="none" w="sm" len="sm"/>
            <a:tailEnd type="none" w="sm" len="sm"/>
          </a:ln>
        </p:spPr>
      </p:pic>
      <p:pic>
        <p:nvPicPr>
          <p:cNvPr id="298" name="Google Shape;298;p25" title="608564592941249152.JPG"/>
          <p:cNvPicPr preferRelativeResize="0"/>
          <p:nvPr/>
        </p:nvPicPr>
        <p:blipFill>
          <a:blip r:embed="rId9">
            <a:alphaModFix/>
          </a:blip>
          <a:stretch>
            <a:fillRect/>
          </a:stretch>
        </p:blipFill>
        <p:spPr>
          <a:xfrm>
            <a:off x="7582450" y="3185200"/>
            <a:ext cx="1376700" cy="1835600"/>
          </a:xfrm>
          <a:prstGeom prst="rect">
            <a:avLst/>
          </a:prstGeom>
          <a:noFill/>
          <a:ln w="28575" cap="flat" cmpd="sng">
            <a:solidFill>
              <a:schemeClr val="dk1"/>
            </a:solidFill>
            <a:prstDash val="solid"/>
            <a:round/>
            <a:headEnd type="none" w="sm" len="sm"/>
            <a:tailEnd type="none" w="sm" len="sm"/>
          </a:ln>
        </p:spPr>
      </p:pic>
      <p:pic>
        <p:nvPicPr>
          <p:cNvPr id="299" name="Google Shape;299;p25" title="2164412103441836107.JPG"/>
          <p:cNvPicPr preferRelativeResize="0"/>
          <p:nvPr/>
        </p:nvPicPr>
        <p:blipFill>
          <a:blip r:embed="rId10">
            <a:alphaModFix/>
          </a:blip>
          <a:stretch>
            <a:fillRect/>
          </a:stretch>
        </p:blipFill>
        <p:spPr>
          <a:xfrm>
            <a:off x="5828500" y="2985625"/>
            <a:ext cx="1560900" cy="2081200"/>
          </a:xfrm>
          <a:prstGeom prst="rect">
            <a:avLst/>
          </a:prstGeom>
          <a:noFill/>
          <a:ln w="28575" cap="flat" cmpd="sng">
            <a:solidFill>
              <a:schemeClr val="dk1"/>
            </a:solidFill>
            <a:prstDash val="solid"/>
            <a:round/>
            <a:headEnd type="none" w="sm" len="sm"/>
            <a:tailEnd type="none" w="sm" len="sm"/>
          </a:ln>
        </p:spPr>
      </p:pic>
      <p:pic>
        <p:nvPicPr>
          <p:cNvPr id="300" name="Google Shape;300;p25" title="2587986216770433721.JPG"/>
          <p:cNvPicPr preferRelativeResize="0"/>
          <p:nvPr/>
        </p:nvPicPr>
        <p:blipFill>
          <a:blip r:embed="rId11">
            <a:alphaModFix/>
          </a:blip>
          <a:stretch>
            <a:fillRect/>
          </a:stretch>
        </p:blipFill>
        <p:spPr>
          <a:xfrm>
            <a:off x="6131363" y="1111900"/>
            <a:ext cx="1143000" cy="1524000"/>
          </a:xfrm>
          <a:prstGeom prst="rect">
            <a:avLst/>
          </a:prstGeom>
          <a:noFill/>
          <a:ln w="28575" cap="flat" cmpd="sng">
            <a:solidFill>
              <a:schemeClr val="dk1"/>
            </a:solidFill>
            <a:prstDash val="solid"/>
            <a:round/>
            <a:headEnd type="none" w="sm" len="sm"/>
            <a:tailEnd type="none" w="sm" len="sm"/>
          </a:ln>
        </p:spPr>
      </p:pic>
      <p:pic>
        <p:nvPicPr>
          <p:cNvPr id="301" name="Google Shape;301;p25" title="3252096958940081800.JPG"/>
          <p:cNvPicPr preferRelativeResize="0"/>
          <p:nvPr/>
        </p:nvPicPr>
        <p:blipFill>
          <a:blip r:embed="rId12">
            <a:alphaModFix/>
          </a:blip>
          <a:stretch>
            <a:fillRect/>
          </a:stretch>
        </p:blipFill>
        <p:spPr>
          <a:xfrm>
            <a:off x="4668025" y="1076913"/>
            <a:ext cx="1195500" cy="1593982"/>
          </a:xfrm>
          <a:prstGeom prst="rect">
            <a:avLst/>
          </a:prstGeom>
          <a:noFill/>
          <a:ln w="28575" cap="flat" cmpd="sng">
            <a:solidFill>
              <a:schemeClr val="dk1"/>
            </a:solidFill>
            <a:prstDash val="solid"/>
            <a:round/>
            <a:headEnd type="none" w="sm" len="sm"/>
            <a:tailEnd type="none" w="sm" len="sm"/>
          </a:ln>
        </p:spPr>
      </p:pic>
      <p:pic>
        <p:nvPicPr>
          <p:cNvPr id="302" name="Google Shape;302;p25" title="3456690390015870322.JPG"/>
          <p:cNvPicPr preferRelativeResize="0"/>
          <p:nvPr/>
        </p:nvPicPr>
        <p:blipFill>
          <a:blip r:embed="rId13">
            <a:alphaModFix/>
          </a:blip>
          <a:stretch>
            <a:fillRect/>
          </a:stretch>
        </p:blipFill>
        <p:spPr>
          <a:xfrm>
            <a:off x="3221823" y="3704501"/>
            <a:ext cx="997850" cy="1330466"/>
          </a:xfrm>
          <a:prstGeom prst="rect">
            <a:avLst/>
          </a:prstGeom>
          <a:noFill/>
          <a:ln w="28575" cap="flat" cmpd="sng">
            <a:solidFill>
              <a:schemeClr val="dk1"/>
            </a:solidFill>
            <a:prstDash val="solid"/>
            <a:round/>
            <a:headEnd type="none" w="sm" len="sm"/>
            <a:tailEnd type="none" w="sm" len="sm"/>
          </a:ln>
        </p:spPr>
      </p:pic>
      <p:pic>
        <p:nvPicPr>
          <p:cNvPr id="303" name="Google Shape;303;p25" title="4188656601459570143.JPG"/>
          <p:cNvPicPr preferRelativeResize="0"/>
          <p:nvPr/>
        </p:nvPicPr>
        <p:blipFill>
          <a:blip r:embed="rId14">
            <a:alphaModFix/>
          </a:blip>
          <a:stretch>
            <a:fillRect/>
          </a:stretch>
        </p:blipFill>
        <p:spPr>
          <a:xfrm>
            <a:off x="4658875" y="3718675"/>
            <a:ext cx="976575" cy="1330475"/>
          </a:xfrm>
          <a:prstGeom prst="rect">
            <a:avLst/>
          </a:prstGeom>
          <a:noFill/>
          <a:ln w="28575" cap="flat" cmpd="sng">
            <a:solidFill>
              <a:schemeClr val="dk1"/>
            </a:solidFill>
            <a:prstDash val="solid"/>
            <a:round/>
            <a:headEnd type="none" w="sm" len="sm"/>
            <a:tailEnd type="none" w="sm" len="sm"/>
          </a:ln>
        </p:spPr>
      </p:pic>
      <p:sp>
        <p:nvSpPr>
          <p:cNvPr id="304" name="Google Shape;304;p25"/>
          <p:cNvSpPr txBox="1"/>
          <p:nvPr/>
        </p:nvSpPr>
        <p:spPr>
          <a:xfrm>
            <a:off x="2980725" y="2736900"/>
            <a:ext cx="2792100" cy="5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1"/>
                </a:solidFill>
                <a:latin typeface="Merriweather"/>
                <a:ea typeface="Merriweather"/>
                <a:cs typeface="Merriweather"/>
                <a:sym typeface="Merriweather"/>
              </a:rPr>
              <a:t>The Grounds Crew was kept busy all summer with weekly mowing, watering, repainting of all the parking stalls across the district, landscaping of all shrubbery and trees, and an irrigation fix at the HS.</a:t>
            </a:r>
            <a:endParaRPr sz="1000" b="1">
              <a:solidFill>
                <a:schemeClr val="dk1"/>
              </a:solidFill>
              <a:latin typeface="Merriweather"/>
              <a:ea typeface="Merriweather"/>
              <a:cs typeface="Merriweather"/>
              <a:sym typeface="Merriweathe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308"/>
        <p:cNvGrpSpPr/>
        <p:nvPr/>
      </p:nvGrpSpPr>
      <p:grpSpPr>
        <a:xfrm>
          <a:off x="0" y="0"/>
          <a:ext cx="0" cy="0"/>
          <a:chOff x="0" y="0"/>
          <a:chExt cx="0" cy="0"/>
        </a:xfrm>
      </p:grpSpPr>
      <p:sp>
        <p:nvSpPr>
          <p:cNvPr id="309" name="Google Shape;309;p26"/>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GOALS for Summer Help:</a:t>
            </a:r>
            <a:endParaRPr>
              <a:latin typeface="Merriweather"/>
              <a:ea typeface="Merriweather"/>
              <a:cs typeface="Merriweather"/>
              <a:sym typeface="Merriweather"/>
            </a:endParaRPr>
          </a:p>
        </p:txBody>
      </p:sp>
      <p:sp>
        <p:nvSpPr>
          <p:cNvPr id="310" name="Google Shape;310;p26"/>
          <p:cNvSpPr txBox="1"/>
          <p:nvPr/>
        </p:nvSpPr>
        <p:spPr>
          <a:xfrm>
            <a:off x="314575" y="1313400"/>
            <a:ext cx="3806400" cy="32715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Clean and reset lockers</a:t>
            </a: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Pressure wash all</a:t>
            </a:r>
            <a:endParaRPr sz="1600">
              <a:solidFill>
                <a:schemeClr val="dk1"/>
              </a:solidFill>
              <a:latin typeface="Merriweather"/>
              <a:ea typeface="Merriweather"/>
              <a:cs typeface="Merriweather"/>
              <a:sym typeface="Merriweather"/>
            </a:endParaRPr>
          </a:p>
          <a:p>
            <a:pPr marL="914400" lvl="1"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Walkways</a:t>
            </a:r>
            <a:endParaRPr sz="1600">
              <a:solidFill>
                <a:schemeClr val="dk1"/>
              </a:solidFill>
              <a:latin typeface="Merriweather"/>
              <a:ea typeface="Merriweather"/>
              <a:cs typeface="Merriweather"/>
              <a:sym typeface="Merriweather"/>
            </a:endParaRPr>
          </a:p>
          <a:p>
            <a:pPr marL="914400" lvl="1"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Building masonry</a:t>
            </a:r>
            <a:endParaRPr sz="1600">
              <a:solidFill>
                <a:schemeClr val="dk1"/>
              </a:solidFill>
              <a:latin typeface="Merriweather"/>
              <a:ea typeface="Merriweather"/>
              <a:cs typeface="Merriweather"/>
              <a:sym typeface="Merriweather"/>
            </a:endParaRPr>
          </a:p>
          <a:p>
            <a:pPr marL="914400" lvl="1"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Signage</a:t>
            </a: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Help weed, edge, resurface all beds and lawns</a:t>
            </a: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Assist with classroom moves </a:t>
            </a:r>
            <a:endParaRPr sz="160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a:solidFill>
                <a:schemeClr val="dk1"/>
              </a:solidFill>
            </a:endParaRPr>
          </a:p>
        </p:txBody>
      </p:sp>
      <p:pic>
        <p:nvPicPr>
          <p:cNvPr id="311" name="Google Shape;311;p26" title="IMG_5551.jpeg"/>
          <p:cNvPicPr preferRelativeResize="0"/>
          <p:nvPr/>
        </p:nvPicPr>
        <p:blipFill>
          <a:blip r:embed="rId3">
            <a:alphaModFix/>
          </a:blip>
          <a:stretch>
            <a:fillRect/>
          </a:stretch>
        </p:blipFill>
        <p:spPr>
          <a:xfrm>
            <a:off x="4331050" y="1313400"/>
            <a:ext cx="4361994" cy="3271500"/>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315"/>
        <p:cNvGrpSpPr/>
        <p:nvPr/>
      </p:nvGrpSpPr>
      <p:grpSpPr>
        <a:xfrm>
          <a:off x="0" y="0"/>
          <a:ext cx="0" cy="0"/>
          <a:chOff x="0" y="0"/>
          <a:chExt cx="0" cy="0"/>
        </a:xfrm>
      </p:grpSpPr>
      <p:sp>
        <p:nvSpPr>
          <p:cNvPr id="316" name="Google Shape;316;p27"/>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latin typeface="Merriweather"/>
                <a:ea typeface="Merriweather"/>
                <a:cs typeface="Merriweather"/>
                <a:sym typeface="Merriweather"/>
              </a:rPr>
              <a:t>Summer Help A</a:t>
            </a:r>
            <a:r>
              <a:rPr lang="en-US" dirty="0" err="1">
                <a:latin typeface="Merriweather"/>
                <a:ea typeface="Merriweather"/>
                <a:cs typeface="Merriweather"/>
                <a:sym typeface="Merriweather"/>
              </a:rPr>
              <a:t>ccomplishments</a:t>
            </a:r>
            <a:endParaRPr dirty="0">
              <a:latin typeface="Merriweather"/>
              <a:ea typeface="Merriweather"/>
              <a:cs typeface="Merriweather"/>
              <a:sym typeface="Merriweather"/>
            </a:endParaRPr>
          </a:p>
        </p:txBody>
      </p:sp>
      <p:sp>
        <p:nvSpPr>
          <p:cNvPr id="317" name="Google Shape;317;p27"/>
          <p:cNvSpPr txBox="1"/>
          <p:nvPr/>
        </p:nvSpPr>
        <p:spPr>
          <a:xfrm>
            <a:off x="314575" y="1313400"/>
            <a:ext cx="3806400" cy="36099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Completed removal of furniture from each classroom so that custodians could begin cleaning</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Assisted with moving preschool from NFES to CES portable 6</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Locker combination resets, dusting, and deep cleaning</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Prepping sidewalks for pressure washing</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Pressure washing</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Prepping CES and NFES playgrounds for bark dust deliveries</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River rock landscaping at highschool</a:t>
            </a:r>
            <a:endParaRPr dirty="0">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dirty="0">
                <a:solidFill>
                  <a:schemeClr val="dk1"/>
                </a:solidFill>
                <a:latin typeface="Merriweather"/>
                <a:ea typeface="Merriweather"/>
                <a:cs typeface="Merriweather"/>
                <a:sym typeface="Merriweather"/>
              </a:rPr>
              <a:t>Edging at all school sites</a:t>
            </a:r>
            <a:endParaRPr dirty="0">
              <a:solidFill>
                <a:schemeClr val="dk1"/>
              </a:solidFill>
              <a:latin typeface="Merriweather"/>
              <a:ea typeface="Merriweather"/>
              <a:cs typeface="Merriweather"/>
              <a:sym typeface="Merriweather"/>
            </a:endParaRPr>
          </a:p>
          <a:p>
            <a:pPr marL="0" lvl="0" indent="0" algn="l" rtl="0">
              <a:spcBef>
                <a:spcPts val="0"/>
              </a:spcBef>
              <a:spcAft>
                <a:spcPts val="0"/>
              </a:spcAft>
              <a:buNone/>
            </a:pPr>
            <a:endParaRPr dirty="0">
              <a:solidFill>
                <a:schemeClr val="dk1"/>
              </a:solidFill>
            </a:endParaRPr>
          </a:p>
        </p:txBody>
      </p:sp>
      <p:sp>
        <p:nvSpPr>
          <p:cNvPr id="318" name="Google Shape;318;p27"/>
          <p:cNvSpPr txBox="1"/>
          <p:nvPr/>
        </p:nvSpPr>
        <p:spPr>
          <a:xfrm>
            <a:off x="4934125" y="1313400"/>
            <a:ext cx="3806400" cy="19086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Merriweather"/>
              <a:buChar char="●"/>
            </a:pPr>
            <a:r>
              <a:rPr lang="en">
                <a:latin typeface="Merriweather"/>
                <a:ea typeface="Merriweather"/>
                <a:cs typeface="Merriweather"/>
                <a:sym typeface="Merriweather"/>
              </a:rPr>
              <a:t>Cleaning up flower beds at NFES</a:t>
            </a:r>
            <a:endParaRPr>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a:latin typeface="Merriweather"/>
                <a:ea typeface="Merriweather"/>
                <a:cs typeface="Merriweather"/>
                <a:sym typeface="Merriweather"/>
              </a:rPr>
              <a:t>Aerial lift certification on scissor lift and boom lift</a:t>
            </a:r>
            <a:endParaRPr>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a:solidFill>
                  <a:schemeClr val="dk1"/>
                </a:solidFill>
                <a:latin typeface="Merriweather"/>
                <a:ea typeface="Merriweather"/>
                <a:cs typeface="Merriweather"/>
                <a:sym typeface="Merriweather"/>
              </a:rPr>
              <a:t>Interior and exterior window washing at all school sites</a:t>
            </a:r>
            <a:endParaRPr>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a:solidFill>
                  <a:schemeClr val="dk1"/>
                </a:solidFill>
                <a:latin typeface="Merriweather"/>
                <a:ea typeface="Merriweather"/>
                <a:cs typeface="Merriweather"/>
                <a:sym typeface="Merriweather"/>
              </a:rPr>
              <a:t>Cleaning as assigned by custodian</a:t>
            </a:r>
            <a:endParaRPr>
              <a:solidFill>
                <a:schemeClr val="dk1"/>
              </a:solidFill>
              <a:latin typeface="Merriweather"/>
              <a:ea typeface="Merriweather"/>
              <a:cs typeface="Merriweather"/>
              <a:sym typeface="Merriweather"/>
            </a:endParaRPr>
          </a:p>
          <a:p>
            <a:pPr marL="457200" lvl="0" indent="-317500" algn="l" rtl="0">
              <a:spcBef>
                <a:spcPts val="0"/>
              </a:spcBef>
              <a:spcAft>
                <a:spcPts val="0"/>
              </a:spcAft>
              <a:buClr>
                <a:schemeClr val="dk1"/>
              </a:buClr>
              <a:buSzPts val="1400"/>
              <a:buFont typeface="Merriweather"/>
              <a:buChar char="●"/>
            </a:pPr>
            <a:r>
              <a:rPr lang="en">
                <a:solidFill>
                  <a:schemeClr val="dk1"/>
                </a:solidFill>
                <a:latin typeface="Merriweather"/>
                <a:ea typeface="Merriweather"/>
                <a:cs typeface="Merriweather"/>
                <a:sym typeface="Merriweather"/>
              </a:rPr>
              <a:t>Moving furniture back into classrooms at each school site</a:t>
            </a:r>
            <a:endParaRPr>
              <a:solidFill>
                <a:schemeClr val="dk1"/>
              </a:solidFill>
              <a:latin typeface="Merriweather"/>
              <a:ea typeface="Merriweather"/>
              <a:cs typeface="Merriweather"/>
              <a:sym typeface="Merriweather"/>
            </a:endParaRPr>
          </a:p>
        </p:txBody>
      </p:sp>
      <p:pic>
        <p:nvPicPr>
          <p:cNvPr id="319" name="Google Shape;319;p27" title="IMG_5541.jpeg"/>
          <p:cNvPicPr preferRelativeResize="0"/>
          <p:nvPr/>
        </p:nvPicPr>
        <p:blipFill>
          <a:blip r:embed="rId3">
            <a:alphaModFix/>
          </a:blip>
          <a:stretch>
            <a:fillRect/>
          </a:stretch>
        </p:blipFill>
        <p:spPr>
          <a:xfrm>
            <a:off x="4273375" y="3374400"/>
            <a:ext cx="2155602" cy="1616701"/>
          </a:xfrm>
          <a:prstGeom prst="rect">
            <a:avLst/>
          </a:prstGeom>
          <a:noFill/>
          <a:ln w="28575" cap="flat" cmpd="sng">
            <a:solidFill>
              <a:schemeClr val="dk1"/>
            </a:solidFill>
            <a:prstDash val="solid"/>
            <a:round/>
            <a:headEnd type="none" w="sm" len="sm"/>
            <a:tailEnd type="none" w="sm" len="sm"/>
          </a:ln>
        </p:spPr>
      </p:pic>
      <p:pic>
        <p:nvPicPr>
          <p:cNvPr id="320" name="Google Shape;320;p27" title="IMG_5440.jpeg"/>
          <p:cNvPicPr preferRelativeResize="0"/>
          <p:nvPr/>
        </p:nvPicPr>
        <p:blipFill>
          <a:blip r:embed="rId4">
            <a:alphaModFix/>
          </a:blip>
          <a:stretch>
            <a:fillRect/>
          </a:stretch>
        </p:blipFill>
        <p:spPr>
          <a:xfrm>
            <a:off x="6581377" y="3374400"/>
            <a:ext cx="2155602" cy="1616701"/>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324"/>
        <p:cNvGrpSpPr/>
        <p:nvPr/>
      </p:nvGrpSpPr>
      <p:grpSpPr>
        <a:xfrm>
          <a:off x="0" y="0"/>
          <a:ext cx="0" cy="0"/>
          <a:chOff x="0" y="0"/>
          <a:chExt cx="0" cy="0"/>
        </a:xfrm>
      </p:grpSpPr>
      <p:sp>
        <p:nvSpPr>
          <p:cNvPr id="325" name="Google Shape;325;p28"/>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Summer Help Accomplishments</a:t>
            </a:r>
            <a:endParaRPr>
              <a:latin typeface="Merriweather"/>
              <a:ea typeface="Merriweather"/>
              <a:cs typeface="Merriweather"/>
              <a:sym typeface="Merriweather"/>
            </a:endParaRPr>
          </a:p>
        </p:txBody>
      </p:sp>
      <p:sp>
        <p:nvSpPr>
          <p:cNvPr id="326" name="Google Shape;326;p28"/>
          <p:cNvSpPr txBox="1"/>
          <p:nvPr/>
        </p:nvSpPr>
        <p:spPr>
          <a:xfrm>
            <a:off x="226925" y="2260150"/>
            <a:ext cx="11955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327" name="Google Shape;327;p28"/>
          <p:cNvSpPr txBox="1"/>
          <p:nvPr/>
        </p:nvSpPr>
        <p:spPr>
          <a:xfrm>
            <a:off x="3899700" y="1303825"/>
            <a:ext cx="13446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328" name="Google Shape;328;p28"/>
          <p:cNvSpPr txBox="1"/>
          <p:nvPr/>
        </p:nvSpPr>
        <p:spPr>
          <a:xfrm>
            <a:off x="105200" y="4152550"/>
            <a:ext cx="15078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329" name="Google Shape;329;p28"/>
          <p:cNvSpPr txBox="1"/>
          <p:nvPr/>
        </p:nvSpPr>
        <p:spPr>
          <a:xfrm>
            <a:off x="7644600" y="3101825"/>
            <a:ext cx="14391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330" name="Google Shape;330;p28"/>
          <p:cNvSpPr txBox="1"/>
          <p:nvPr/>
        </p:nvSpPr>
        <p:spPr>
          <a:xfrm>
            <a:off x="6008625" y="2131325"/>
            <a:ext cx="2673900"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pic>
        <p:nvPicPr>
          <p:cNvPr id="331" name="Google Shape;331;p28" title="IMG_7362.jpg"/>
          <p:cNvPicPr preferRelativeResize="0"/>
          <p:nvPr/>
        </p:nvPicPr>
        <p:blipFill>
          <a:blip r:embed="rId3">
            <a:alphaModFix/>
          </a:blip>
          <a:stretch>
            <a:fillRect/>
          </a:stretch>
        </p:blipFill>
        <p:spPr>
          <a:xfrm>
            <a:off x="105200" y="3996644"/>
            <a:ext cx="1344600" cy="1008455"/>
          </a:xfrm>
          <a:prstGeom prst="rect">
            <a:avLst/>
          </a:prstGeom>
          <a:noFill/>
          <a:ln w="28575" cap="flat" cmpd="sng">
            <a:solidFill>
              <a:schemeClr val="dk1"/>
            </a:solidFill>
            <a:prstDash val="solid"/>
            <a:round/>
            <a:headEnd type="none" w="sm" len="sm"/>
            <a:tailEnd type="none" w="sm" len="sm"/>
          </a:ln>
        </p:spPr>
      </p:pic>
      <p:pic>
        <p:nvPicPr>
          <p:cNvPr id="332" name="Google Shape;332;p28" title="IMG_5666.jpeg"/>
          <p:cNvPicPr preferRelativeResize="0"/>
          <p:nvPr/>
        </p:nvPicPr>
        <p:blipFill>
          <a:blip r:embed="rId4">
            <a:alphaModFix/>
          </a:blip>
          <a:stretch>
            <a:fillRect/>
          </a:stretch>
        </p:blipFill>
        <p:spPr>
          <a:xfrm>
            <a:off x="5377413" y="3368637"/>
            <a:ext cx="1827927" cy="1370949"/>
          </a:xfrm>
          <a:prstGeom prst="rect">
            <a:avLst/>
          </a:prstGeom>
          <a:noFill/>
          <a:ln w="28575" cap="flat" cmpd="sng">
            <a:solidFill>
              <a:schemeClr val="dk1"/>
            </a:solidFill>
            <a:prstDash val="solid"/>
            <a:round/>
            <a:headEnd type="none" w="sm" len="sm"/>
            <a:tailEnd type="none" w="sm" len="sm"/>
          </a:ln>
        </p:spPr>
      </p:pic>
      <p:pic>
        <p:nvPicPr>
          <p:cNvPr id="333" name="Google Shape;333;p28" title="IMG_6776.jpg"/>
          <p:cNvPicPr preferRelativeResize="0"/>
          <p:nvPr/>
        </p:nvPicPr>
        <p:blipFill>
          <a:blip r:embed="rId5">
            <a:alphaModFix/>
          </a:blip>
          <a:stretch>
            <a:fillRect/>
          </a:stretch>
        </p:blipFill>
        <p:spPr>
          <a:xfrm>
            <a:off x="5420724" y="1345000"/>
            <a:ext cx="1616026" cy="1212025"/>
          </a:xfrm>
          <a:prstGeom prst="rect">
            <a:avLst/>
          </a:prstGeom>
          <a:noFill/>
          <a:ln w="28575" cap="flat" cmpd="sng">
            <a:solidFill>
              <a:schemeClr val="dk1"/>
            </a:solidFill>
            <a:prstDash val="solid"/>
            <a:round/>
            <a:headEnd type="none" w="sm" len="sm"/>
            <a:tailEnd type="none" w="sm" len="sm"/>
          </a:ln>
        </p:spPr>
      </p:pic>
      <p:pic>
        <p:nvPicPr>
          <p:cNvPr id="334" name="Google Shape;334;p28" title="IMG_6726.jpg"/>
          <p:cNvPicPr preferRelativeResize="0"/>
          <p:nvPr/>
        </p:nvPicPr>
        <p:blipFill>
          <a:blip r:embed="rId6">
            <a:alphaModFix/>
          </a:blip>
          <a:stretch>
            <a:fillRect/>
          </a:stretch>
        </p:blipFill>
        <p:spPr>
          <a:xfrm>
            <a:off x="2048093" y="1574138"/>
            <a:ext cx="1553207" cy="1164900"/>
          </a:xfrm>
          <a:prstGeom prst="rect">
            <a:avLst/>
          </a:prstGeom>
          <a:noFill/>
          <a:ln w="28575" cap="flat" cmpd="sng">
            <a:solidFill>
              <a:schemeClr val="dk1"/>
            </a:solidFill>
            <a:prstDash val="solid"/>
            <a:round/>
            <a:headEnd type="none" w="sm" len="sm"/>
            <a:tailEnd type="none" w="sm" len="sm"/>
          </a:ln>
        </p:spPr>
      </p:pic>
      <p:pic>
        <p:nvPicPr>
          <p:cNvPr id="335" name="Google Shape;335;p28" title="During Window Cleaning.jpg"/>
          <p:cNvPicPr preferRelativeResize="0"/>
          <p:nvPr/>
        </p:nvPicPr>
        <p:blipFill>
          <a:blip r:embed="rId7">
            <a:alphaModFix/>
          </a:blip>
          <a:stretch>
            <a:fillRect/>
          </a:stretch>
        </p:blipFill>
        <p:spPr>
          <a:xfrm>
            <a:off x="7624675" y="3448100"/>
            <a:ext cx="1195500" cy="1594000"/>
          </a:xfrm>
          <a:prstGeom prst="rect">
            <a:avLst/>
          </a:prstGeom>
          <a:noFill/>
          <a:ln w="28575" cap="flat" cmpd="sng">
            <a:solidFill>
              <a:schemeClr val="dk1"/>
            </a:solidFill>
            <a:prstDash val="solid"/>
            <a:round/>
            <a:headEnd type="none" w="sm" len="sm"/>
            <a:tailEnd type="none" w="sm" len="sm"/>
          </a:ln>
        </p:spPr>
      </p:pic>
      <p:pic>
        <p:nvPicPr>
          <p:cNvPr id="336" name="Google Shape;336;p28" title="IMG_6658.jpg"/>
          <p:cNvPicPr preferRelativeResize="0"/>
          <p:nvPr/>
        </p:nvPicPr>
        <p:blipFill>
          <a:blip r:embed="rId8">
            <a:alphaModFix/>
          </a:blip>
          <a:stretch>
            <a:fillRect/>
          </a:stretch>
        </p:blipFill>
        <p:spPr>
          <a:xfrm>
            <a:off x="2249650" y="3492775"/>
            <a:ext cx="1195500" cy="1594000"/>
          </a:xfrm>
          <a:prstGeom prst="rect">
            <a:avLst/>
          </a:prstGeom>
          <a:noFill/>
          <a:ln w="28575" cap="flat" cmpd="sng">
            <a:solidFill>
              <a:schemeClr val="dk1"/>
            </a:solidFill>
            <a:prstDash val="solid"/>
            <a:round/>
            <a:headEnd type="none" w="sm" len="sm"/>
            <a:tailEnd type="none" w="sm" len="sm"/>
          </a:ln>
        </p:spPr>
      </p:pic>
      <p:pic>
        <p:nvPicPr>
          <p:cNvPr id="337" name="Google Shape;337;p28" title="IMG_6645.jpg"/>
          <p:cNvPicPr preferRelativeResize="0"/>
          <p:nvPr/>
        </p:nvPicPr>
        <p:blipFill>
          <a:blip r:embed="rId9">
            <a:alphaModFix/>
          </a:blip>
          <a:stretch>
            <a:fillRect/>
          </a:stretch>
        </p:blipFill>
        <p:spPr>
          <a:xfrm>
            <a:off x="3882427" y="1486431"/>
            <a:ext cx="1344600" cy="1785369"/>
          </a:xfrm>
          <a:prstGeom prst="rect">
            <a:avLst/>
          </a:prstGeom>
          <a:noFill/>
          <a:ln w="28575" cap="flat" cmpd="sng">
            <a:solidFill>
              <a:schemeClr val="dk1"/>
            </a:solidFill>
            <a:prstDash val="solid"/>
            <a:round/>
            <a:headEnd type="none" w="sm" len="sm"/>
            <a:tailEnd type="none" w="sm" len="sm"/>
          </a:ln>
        </p:spPr>
      </p:pic>
      <p:pic>
        <p:nvPicPr>
          <p:cNvPr id="338" name="Google Shape;338;p28" title="77498107436__E8D41F58-0871-4E6B-B0BE-0335F4AD3F40.jpg"/>
          <p:cNvPicPr preferRelativeResize="0"/>
          <p:nvPr/>
        </p:nvPicPr>
        <p:blipFill>
          <a:blip r:embed="rId10">
            <a:alphaModFix/>
          </a:blip>
          <a:stretch>
            <a:fillRect/>
          </a:stretch>
        </p:blipFill>
        <p:spPr>
          <a:xfrm>
            <a:off x="4049075" y="3448100"/>
            <a:ext cx="909019" cy="1212025"/>
          </a:xfrm>
          <a:prstGeom prst="rect">
            <a:avLst/>
          </a:prstGeom>
          <a:noFill/>
          <a:ln w="28575" cap="flat" cmpd="sng">
            <a:solidFill>
              <a:schemeClr val="dk1"/>
            </a:solidFill>
            <a:prstDash val="solid"/>
            <a:round/>
            <a:headEnd type="none" w="sm" len="sm"/>
            <a:tailEnd type="none" w="sm" len="sm"/>
          </a:ln>
        </p:spPr>
      </p:pic>
      <p:sp>
        <p:nvSpPr>
          <p:cNvPr id="339" name="Google Shape;339;p28"/>
          <p:cNvSpPr txBox="1"/>
          <p:nvPr/>
        </p:nvSpPr>
        <p:spPr>
          <a:xfrm>
            <a:off x="3807588" y="4660125"/>
            <a:ext cx="13920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Lily helping out with cleaning at NFES.</a:t>
            </a:r>
            <a:endParaRPr sz="800">
              <a:solidFill>
                <a:schemeClr val="dk1"/>
              </a:solidFill>
              <a:latin typeface="Merriweather"/>
              <a:ea typeface="Merriweather"/>
              <a:cs typeface="Merriweather"/>
              <a:sym typeface="Merriweather"/>
            </a:endParaRPr>
          </a:p>
        </p:txBody>
      </p:sp>
      <p:sp>
        <p:nvSpPr>
          <p:cNvPr id="340" name="Google Shape;340;p28"/>
          <p:cNvSpPr txBox="1"/>
          <p:nvPr/>
        </p:nvSpPr>
        <p:spPr>
          <a:xfrm>
            <a:off x="5318450" y="4739575"/>
            <a:ext cx="19584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Adam pressure washing the “W” at the stadium at the high school. </a:t>
            </a:r>
            <a:endParaRPr sz="800">
              <a:solidFill>
                <a:schemeClr val="dk1"/>
              </a:solidFill>
              <a:latin typeface="Merriweather"/>
              <a:ea typeface="Merriweather"/>
              <a:cs typeface="Merriweather"/>
              <a:sym typeface="Merriweather"/>
            </a:endParaRPr>
          </a:p>
        </p:txBody>
      </p:sp>
      <p:pic>
        <p:nvPicPr>
          <p:cNvPr id="341" name="Google Shape;341;p28" title="IMG_6995.jpg"/>
          <p:cNvPicPr preferRelativeResize="0"/>
          <p:nvPr/>
        </p:nvPicPr>
        <p:blipFill>
          <a:blip r:embed="rId11">
            <a:alphaModFix/>
          </a:blip>
          <a:stretch>
            <a:fillRect/>
          </a:stretch>
        </p:blipFill>
        <p:spPr>
          <a:xfrm>
            <a:off x="7230450" y="1736799"/>
            <a:ext cx="1616025" cy="1212002"/>
          </a:xfrm>
          <a:prstGeom prst="rect">
            <a:avLst/>
          </a:prstGeom>
          <a:noFill/>
          <a:ln w="28575" cap="flat" cmpd="sng">
            <a:solidFill>
              <a:schemeClr val="dk1"/>
            </a:solidFill>
            <a:prstDash val="solid"/>
            <a:round/>
            <a:headEnd type="none" w="sm" len="sm"/>
            <a:tailEnd type="none" w="sm" len="sm"/>
          </a:ln>
        </p:spPr>
      </p:pic>
      <p:sp>
        <p:nvSpPr>
          <p:cNvPr id="342" name="Google Shape;342;p28"/>
          <p:cNvSpPr txBox="1"/>
          <p:nvPr/>
        </p:nvSpPr>
        <p:spPr>
          <a:xfrm>
            <a:off x="7213175" y="1259700"/>
            <a:ext cx="1730100" cy="37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Tammy resetting locker combos and cleaning lockers at the middle school.</a:t>
            </a:r>
            <a:endParaRPr sz="800">
              <a:solidFill>
                <a:schemeClr val="dk1"/>
              </a:solidFill>
              <a:latin typeface="Merriweather"/>
              <a:ea typeface="Merriweather"/>
              <a:cs typeface="Merriweather"/>
              <a:sym typeface="Merriweather"/>
            </a:endParaRPr>
          </a:p>
        </p:txBody>
      </p:sp>
      <p:sp>
        <p:nvSpPr>
          <p:cNvPr id="343" name="Google Shape;343;p28"/>
          <p:cNvSpPr txBox="1"/>
          <p:nvPr/>
        </p:nvSpPr>
        <p:spPr>
          <a:xfrm>
            <a:off x="5420675" y="2571750"/>
            <a:ext cx="1616100" cy="29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Lily cleaning windows at the high school using the boom lift.</a:t>
            </a:r>
            <a:endParaRPr sz="800">
              <a:solidFill>
                <a:schemeClr val="dk1"/>
              </a:solidFill>
              <a:latin typeface="Merriweather"/>
              <a:ea typeface="Merriweather"/>
              <a:cs typeface="Merriweather"/>
              <a:sym typeface="Merriweather"/>
            </a:endParaRPr>
          </a:p>
        </p:txBody>
      </p:sp>
      <p:sp>
        <p:nvSpPr>
          <p:cNvPr id="344" name="Google Shape;344;p28"/>
          <p:cNvSpPr txBox="1"/>
          <p:nvPr/>
        </p:nvSpPr>
        <p:spPr>
          <a:xfrm>
            <a:off x="7502900" y="3130150"/>
            <a:ext cx="1507800" cy="23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800">
              <a:solidFill>
                <a:schemeClr val="dk1"/>
              </a:solidFill>
              <a:latin typeface="Merriweather"/>
              <a:ea typeface="Merriweather"/>
              <a:cs typeface="Merriweather"/>
              <a:sym typeface="Merriweather"/>
            </a:endParaRPr>
          </a:p>
        </p:txBody>
      </p:sp>
      <p:sp>
        <p:nvSpPr>
          <p:cNvPr id="345" name="Google Shape;345;p28"/>
          <p:cNvSpPr txBox="1"/>
          <p:nvPr/>
        </p:nvSpPr>
        <p:spPr>
          <a:xfrm>
            <a:off x="7448750" y="3051500"/>
            <a:ext cx="1616100" cy="23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Tory washing windows at the middle school.</a:t>
            </a:r>
            <a:endParaRPr sz="800">
              <a:solidFill>
                <a:schemeClr val="dk1"/>
              </a:solidFill>
              <a:latin typeface="Merriweather"/>
              <a:ea typeface="Merriweather"/>
              <a:cs typeface="Merriweather"/>
              <a:sym typeface="Merriweather"/>
            </a:endParaRPr>
          </a:p>
        </p:txBody>
      </p:sp>
      <p:sp>
        <p:nvSpPr>
          <p:cNvPr id="346" name="Google Shape;346;p28"/>
          <p:cNvSpPr txBox="1"/>
          <p:nvPr/>
        </p:nvSpPr>
        <p:spPr>
          <a:xfrm>
            <a:off x="3735725" y="1179700"/>
            <a:ext cx="16161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Tory and Jennette at NFES.</a:t>
            </a:r>
            <a:endParaRPr sz="800">
              <a:solidFill>
                <a:schemeClr val="dk1"/>
              </a:solidFill>
              <a:latin typeface="Merriweather"/>
              <a:ea typeface="Merriweather"/>
              <a:cs typeface="Merriweather"/>
              <a:sym typeface="Merriweather"/>
            </a:endParaRPr>
          </a:p>
        </p:txBody>
      </p:sp>
      <p:sp>
        <p:nvSpPr>
          <p:cNvPr id="347" name="Google Shape;347;p28"/>
          <p:cNvSpPr txBox="1"/>
          <p:nvPr/>
        </p:nvSpPr>
        <p:spPr>
          <a:xfrm>
            <a:off x="2093500" y="3130150"/>
            <a:ext cx="15078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Jennette vacuuming rooms at NFES.</a:t>
            </a:r>
            <a:endParaRPr sz="800">
              <a:solidFill>
                <a:schemeClr val="dk1"/>
              </a:solidFill>
              <a:latin typeface="Merriweather"/>
              <a:ea typeface="Merriweather"/>
              <a:cs typeface="Merriweather"/>
              <a:sym typeface="Merriweather"/>
            </a:endParaRPr>
          </a:p>
        </p:txBody>
      </p:sp>
      <p:sp>
        <p:nvSpPr>
          <p:cNvPr id="348" name="Google Shape;348;p28"/>
          <p:cNvSpPr txBox="1"/>
          <p:nvPr/>
        </p:nvSpPr>
        <p:spPr>
          <a:xfrm>
            <a:off x="1995788" y="1108736"/>
            <a:ext cx="1765200" cy="37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Chase moving classroom furniture.</a:t>
            </a:r>
            <a:endParaRPr sz="800">
              <a:solidFill>
                <a:schemeClr val="dk1"/>
              </a:solidFill>
              <a:latin typeface="Merriweather"/>
              <a:ea typeface="Merriweather"/>
              <a:cs typeface="Merriweather"/>
              <a:sym typeface="Merriweather"/>
            </a:endParaRPr>
          </a:p>
        </p:txBody>
      </p:sp>
      <p:sp>
        <p:nvSpPr>
          <p:cNvPr id="349" name="Google Shape;349;p28"/>
          <p:cNvSpPr txBox="1"/>
          <p:nvPr/>
        </p:nvSpPr>
        <p:spPr>
          <a:xfrm>
            <a:off x="-23500" y="3619225"/>
            <a:ext cx="17652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Lily scraping weeds out of cracks at CES.</a:t>
            </a:r>
            <a:endParaRPr sz="800">
              <a:solidFill>
                <a:schemeClr val="dk1"/>
              </a:solidFill>
              <a:latin typeface="Merriweather"/>
              <a:ea typeface="Merriweather"/>
              <a:cs typeface="Merriweather"/>
              <a:sym typeface="Merriweather"/>
            </a:endParaRPr>
          </a:p>
        </p:txBody>
      </p:sp>
      <p:pic>
        <p:nvPicPr>
          <p:cNvPr id="350" name="Google Shape;350;p28" title="77610213463__52EAA46D-2076-4AFE-A127-506AF12D2264.jpg"/>
          <p:cNvPicPr preferRelativeResize="0"/>
          <p:nvPr/>
        </p:nvPicPr>
        <p:blipFill>
          <a:blip r:embed="rId12">
            <a:alphaModFix/>
          </a:blip>
          <a:stretch>
            <a:fillRect/>
          </a:stretch>
        </p:blipFill>
        <p:spPr>
          <a:xfrm>
            <a:off x="124125" y="1102925"/>
            <a:ext cx="1028212" cy="1370950"/>
          </a:xfrm>
          <a:prstGeom prst="rect">
            <a:avLst/>
          </a:prstGeom>
          <a:noFill/>
          <a:ln w="28575" cap="flat" cmpd="sng">
            <a:solidFill>
              <a:schemeClr val="dk1"/>
            </a:solidFill>
            <a:prstDash val="solid"/>
            <a:round/>
            <a:headEnd type="none" w="sm" len="sm"/>
            <a:tailEnd type="none" w="sm" len="sm"/>
          </a:ln>
        </p:spPr>
      </p:pic>
      <p:pic>
        <p:nvPicPr>
          <p:cNvPr id="351" name="Google Shape;351;p28" title="20250801_114412.JPG"/>
          <p:cNvPicPr preferRelativeResize="0"/>
          <p:nvPr/>
        </p:nvPicPr>
        <p:blipFill>
          <a:blip r:embed="rId13">
            <a:alphaModFix/>
          </a:blip>
          <a:stretch>
            <a:fillRect/>
          </a:stretch>
        </p:blipFill>
        <p:spPr>
          <a:xfrm>
            <a:off x="751675" y="2621498"/>
            <a:ext cx="1078382" cy="1008450"/>
          </a:xfrm>
          <a:prstGeom prst="rect">
            <a:avLst/>
          </a:prstGeom>
          <a:noFill/>
          <a:ln w="28575" cap="flat" cmpd="sng">
            <a:solidFill>
              <a:schemeClr val="dk1"/>
            </a:solidFill>
            <a:prstDash val="solid"/>
            <a:round/>
            <a:headEnd type="none" w="sm" len="sm"/>
            <a:tailEnd type="none" w="sm" len="sm"/>
          </a:ln>
        </p:spPr>
      </p:pic>
      <p:sp>
        <p:nvSpPr>
          <p:cNvPr id="352" name="Google Shape;352;p28"/>
          <p:cNvSpPr txBox="1"/>
          <p:nvPr/>
        </p:nvSpPr>
        <p:spPr>
          <a:xfrm>
            <a:off x="1137275" y="1102925"/>
            <a:ext cx="737100" cy="12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Merriweather"/>
                <a:ea typeface="Merriweather"/>
                <a:cs typeface="Merriweather"/>
                <a:sym typeface="Merriweather"/>
              </a:rPr>
              <a:t>Jaqulynn landscaped with bark dust at NFES</a:t>
            </a:r>
            <a:endParaRPr sz="800">
              <a:solidFill>
                <a:schemeClr val="dk1"/>
              </a:solidFill>
              <a:latin typeface="Merriweather"/>
              <a:ea typeface="Merriweather"/>
              <a:cs typeface="Merriweather"/>
              <a:sym typeface="Merriweather"/>
            </a:endParaRPr>
          </a:p>
        </p:txBody>
      </p:sp>
      <p:sp>
        <p:nvSpPr>
          <p:cNvPr id="353" name="Google Shape;353;p28"/>
          <p:cNvSpPr txBox="1"/>
          <p:nvPr/>
        </p:nvSpPr>
        <p:spPr>
          <a:xfrm>
            <a:off x="168125" y="2621425"/>
            <a:ext cx="629100" cy="1008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dk1"/>
                </a:solidFill>
                <a:latin typeface="Merriweather"/>
                <a:ea typeface="Merriweather"/>
                <a:cs typeface="Merriweather"/>
                <a:sym typeface="Merriweather"/>
              </a:rPr>
              <a:t>Lily cleaned windows at NFES with the boom lift</a:t>
            </a:r>
            <a:endParaRPr sz="800">
              <a:solidFill>
                <a:schemeClr val="dk1"/>
              </a:solidFill>
              <a:latin typeface="Merriweather"/>
              <a:ea typeface="Merriweather"/>
              <a:cs typeface="Merriweather"/>
              <a:sym typeface="Merriweathe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357"/>
        <p:cNvGrpSpPr/>
        <p:nvPr/>
      </p:nvGrpSpPr>
      <p:grpSpPr>
        <a:xfrm>
          <a:off x="0" y="0"/>
          <a:ext cx="0" cy="0"/>
          <a:chOff x="0" y="0"/>
          <a:chExt cx="0" cy="0"/>
        </a:xfrm>
      </p:grpSpPr>
      <p:sp>
        <p:nvSpPr>
          <p:cNvPr id="358" name="Google Shape;358;p29"/>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Summer Help Accomplishments</a:t>
            </a:r>
            <a:endParaRPr>
              <a:latin typeface="Merriweather"/>
              <a:ea typeface="Merriweather"/>
              <a:cs typeface="Merriweather"/>
              <a:sym typeface="Merriweather"/>
            </a:endParaRPr>
          </a:p>
        </p:txBody>
      </p:sp>
      <p:sp>
        <p:nvSpPr>
          <p:cNvPr id="359" name="Google Shape;359;p29"/>
          <p:cNvSpPr txBox="1"/>
          <p:nvPr/>
        </p:nvSpPr>
        <p:spPr>
          <a:xfrm>
            <a:off x="226925" y="2260150"/>
            <a:ext cx="11955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360" name="Google Shape;360;p29"/>
          <p:cNvSpPr txBox="1"/>
          <p:nvPr/>
        </p:nvSpPr>
        <p:spPr>
          <a:xfrm>
            <a:off x="3899700" y="1303825"/>
            <a:ext cx="13446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361" name="Google Shape;361;p29"/>
          <p:cNvSpPr txBox="1"/>
          <p:nvPr/>
        </p:nvSpPr>
        <p:spPr>
          <a:xfrm>
            <a:off x="105200" y="4152550"/>
            <a:ext cx="15078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362" name="Google Shape;362;p29"/>
          <p:cNvSpPr txBox="1"/>
          <p:nvPr/>
        </p:nvSpPr>
        <p:spPr>
          <a:xfrm>
            <a:off x="7644600" y="3101825"/>
            <a:ext cx="14391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363" name="Google Shape;363;p29"/>
          <p:cNvSpPr txBox="1"/>
          <p:nvPr/>
        </p:nvSpPr>
        <p:spPr>
          <a:xfrm>
            <a:off x="6008625" y="2131325"/>
            <a:ext cx="2673900"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pic>
        <p:nvPicPr>
          <p:cNvPr id="364" name="Google Shape;364;p29" title="IMG_5714.jpeg"/>
          <p:cNvPicPr preferRelativeResize="0"/>
          <p:nvPr/>
        </p:nvPicPr>
        <p:blipFill>
          <a:blip r:embed="rId3">
            <a:alphaModFix/>
          </a:blip>
          <a:stretch>
            <a:fillRect/>
          </a:stretch>
        </p:blipFill>
        <p:spPr>
          <a:xfrm>
            <a:off x="3870188" y="3837875"/>
            <a:ext cx="1602074" cy="1201551"/>
          </a:xfrm>
          <a:prstGeom prst="rect">
            <a:avLst/>
          </a:prstGeom>
          <a:noFill/>
          <a:ln w="28575" cap="flat" cmpd="sng">
            <a:solidFill>
              <a:schemeClr val="dk1"/>
            </a:solidFill>
            <a:prstDash val="solid"/>
            <a:round/>
            <a:headEnd type="none" w="sm" len="sm"/>
            <a:tailEnd type="none" w="sm" len="sm"/>
          </a:ln>
        </p:spPr>
      </p:pic>
      <p:pic>
        <p:nvPicPr>
          <p:cNvPr id="365" name="Google Shape;365;p29" title="IMG_7013.jpg"/>
          <p:cNvPicPr preferRelativeResize="0"/>
          <p:nvPr/>
        </p:nvPicPr>
        <p:blipFill>
          <a:blip r:embed="rId4">
            <a:alphaModFix/>
          </a:blip>
          <a:stretch>
            <a:fillRect/>
          </a:stretch>
        </p:blipFill>
        <p:spPr>
          <a:xfrm>
            <a:off x="4525675" y="1610454"/>
            <a:ext cx="1029100" cy="1372134"/>
          </a:xfrm>
          <a:prstGeom prst="rect">
            <a:avLst/>
          </a:prstGeom>
          <a:noFill/>
          <a:ln w="28575" cap="flat" cmpd="sng">
            <a:solidFill>
              <a:schemeClr val="dk1"/>
            </a:solidFill>
            <a:prstDash val="solid"/>
            <a:round/>
            <a:headEnd type="none" w="sm" len="sm"/>
            <a:tailEnd type="none" w="sm" len="sm"/>
          </a:ln>
        </p:spPr>
      </p:pic>
      <p:pic>
        <p:nvPicPr>
          <p:cNvPr id="366" name="Google Shape;366;p29" title="IMG_6826.jpg"/>
          <p:cNvPicPr preferRelativeResize="0"/>
          <p:nvPr/>
        </p:nvPicPr>
        <p:blipFill>
          <a:blip r:embed="rId5">
            <a:alphaModFix/>
          </a:blip>
          <a:stretch>
            <a:fillRect/>
          </a:stretch>
        </p:blipFill>
        <p:spPr>
          <a:xfrm>
            <a:off x="7289142" y="1268072"/>
            <a:ext cx="1543161" cy="1157375"/>
          </a:xfrm>
          <a:prstGeom prst="rect">
            <a:avLst/>
          </a:prstGeom>
          <a:noFill/>
          <a:ln w="28575" cap="flat" cmpd="sng">
            <a:solidFill>
              <a:schemeClr val="dk1"/>
            </a:solidFill>
            <a:prstDash val="solid"/>
            <a:round/>
            <a:headEnd type="none" w="sm" len="sm"/>
            <a:tailEnd type="none" w="sm" len="sm"/>
          </a:ln>
        </p:spPr>
      </p:pic>
      <p:pic>
        <p:nvPicPr>
          <p:cNvPr id="367" name="Google Shape;367;p29" title="IMG_6828.jpg"/>
          <p:cNvPicPr preferRelativeResize="0"/>
          <p:nvPr/>
        </p:nvPicPr>
        <p:blipFill>
          <a:blip r:embed="rId6">
            <a:alphaModFix/>
          </a:blip>
          <a:stretch>
            <a:fillRect/>
          </a:stretch>
        </p:blipFill>
        <p:spPr>
          <a:xfrm>
            <a:off x="74275" y="1089900"/>
            <a:ext cx="1780568" cy="1157375"/>
          </a:xfrm>
          <a:prstGeom prst="rect">
            <a:avLst/>
          </a:prstGeom>
          <a:noFill/>
          <a:ln w="28575" cap="flat" cmpd="sng">
            <a:solidFill>
              <a:schemeClr val="dk1"/>
            </a:solidFill>
            <a:prstDash val="solid"/>
            <a:round/>
            <a:headEnd type="none" w="sm" len="sm"/>
            <a:tailEnd type="none" w="sm" len="sm"/>
          </a:ln>
        </p:spPr>
      </p:pic>
      <p:pic>
        <p:nvPicPr>
          <p:cNvPr id="368" name="Google Shape;368;p29" title="IMG_6825.jpg"/>
          <p:cNvPicPr preferRelativeResize="0"/>
          <p:nvPr/>
        </p:nvPicPr>
        <p:blipFill>
          <a:blip r:embed="rId7">
            <a:alphaModFix/>
          </a:blip>
          <a:stretch>
            <a:fillRect/>
          </a:stretch>
        </p:blipFill>
        <p:spPr>
          <a:xfrm>
            <a:off x="7259700" y="3120173"/>
            <a:ext cx="1602050" cy="1372125"/>
          </a:xfrm>
          <a:prstGeom prst="rect">
            <a:avLst/>
          </a:prstGeom>
          <a:noFill/>
          <a:ln w="28575" cap="flat" cmpd="sng">
            <a:solidFill>
              <a:schemeClr val="dk1"/>
            </a:solidFill>
            <a:prstDash val="solid"/>
            <a:round/>
            <a:headEnd type="none" w="sm" len="sm"/>
            <a:tailEnd type="none" w="sm" len="sm"/>
          </a:ln>
        </p:spPr>
      </p:pic>
      <p:pic>
        <p:nvPicPr>
          <p:cNvPr id="369" name="Google Shape;369;p29" title="IMG_5440.jpeg"/>
          <p:cNvPicPr preferRelativeResize="0"/>
          <p:nvPr/>
        </p:nvPicPr>
        <p:blipFill>
          <a:blip r:embed="rId8">
            <a:alphaModFix/>
          </a:blip>
          <a:stretch>
            <a:fillRect/>
          </a:stretch>
        </p:blipFill>
        <p:spPr>
          <a:xfrm>
            <a:off x="1772000" y="3837875"/>
            <a:ext cx="1602048" cy="896652"/>
          </a:xfrm>
          <a:prstGeom prst="rect">
            <a:avLst/>
          </a:prstGeom>
          <a:noFill/>
          <a:ln w="28575" cap="flat" cmpd="sng">
            <a:solidFill>
              <a:srgbClr val="000000"/>
            </a:solidFill>
            <a:prstDash val="solid"/>
            <a:round/>
            <a:headEnd type="none" w="sm" len="sm"/>
            <a:tailEnd type="none" w="sm" len="sm"/>
          </a:ln>
        </p:spPr>
      </p:pic>
      <p:pic>
        <p:nvPicPr>
          <p:cNvPr id="370" name="Google Shape;370;p29" title="77498093401__2CAFA8BB-589C-4EFE-BFEB-4F8BF46357B9.jpg"/>
          <p:cNvPicPr preferRelativeResize="0"/>
          <p:nvPr/>
        </p:nvPicPr>
        <p:blipFill>
          <a:blip r:embed="rId9">
            <a:alphaModFix/>
          </a:blip>
          <a:stretch>
            <a:fillRect/>
          </a:stretch>
        </p:blipFill>
        <p:spPr>
          <a:xfrm>
            <a:off x="146623" y="2900248"/>
            <a:ext cx="1221956" cy="1629275"/>
          </a:xfrm>
          <a:prstGeom prst="rect">
            <a:avLst/>
          </a:prstGeom>
          <a:noFill/>
          <a:ln w="28575" cap="flat" cmpd="sng">
            <a:solidFill>
              <a:schemeClr val="dk1"/>
            </a:solidFill>
            <a:prstDash val="solid"/>
            <a:round/>
            <a:headEnd type="none" w="sm" len="sm"/>
            <a:tailEnd type="none" w="sm" len="sm"/>
          </a:ln>
        </p:spPr>
      </p:pic>
      <p:sp>
        <p:nvSpPr>
          <p:cNvPr id="371" name="Google Shape;371;p29"/>
          <p:cNvSpPr txBox="1"/>
          <p:nvPr/>
        </p:nvSpPr>
        <p:spPr>
          <a:xfrm>
            <a:off x="146613" y="2287750"/>
            <a:ext cx="1635900"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Lily washing windows at the high school.</a:t>
            </a:r>
            <a:endParaRPr sz="600">
              <a:solidFill>
                <a:schemeClr val="dk1"/>
              </a:solidFill>
              <a:latin typeface="Merriweather"/>
              <a:ea typeface="Merriweather"/>
              <a:cs typeface="Merriweather"/>
              <a:sym typeface="Merriweather"/>
            </a:endParaRPr>
          </a:p>
        </p:txBody>
      </p:sp>
      <p:sp>
        <p:nvSpPr>
          <p:cNvPr id="372" name="Google Shape;372;p29"/>
          <p:cNvSpPr txBox="1"/>
          <p:nvPr/>
        </p:nvSpPr>
        <p:spPr>
          <a:xfrm>
            <a:off x="192100" y="4492300"/>
            <a:ext cx="1131000" cy="44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Jennette adjusting desks at NFES.</a:t>
            </a:r>
            <a:endParaRPr sz="800">
              <a:solidFill>
                <a:schemeClr val="dk1"/>
              </a:solidFill>
              <a:latin typeface="Merriweather"/>
              <a:ea typeface="Merriweather"/>
              <a:cs typeface="Merriweather"/>
              <a:sym typeface="Merriweather"/>
            </a:endParaRPr>
          </a:p>
        </p:txBody>
      </p:sp>
      <p:sp>
        <p:nvSpPr>
          <p:cNvPr id="373" name="Google Shape;373;p29"/>
          <p:cNvSpPr txBox="1"/>
          <p:nvPr/>
        </p:nvSpPr>
        <p:spPr>
          <a:xfrm>
            <a:off x="1870225" y="4695200"/>
            <a:ext cx="13920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Tory edging the grass at the high school.</a:t>
            </a:r>
            <a:endParaRPr sz="800">
              <a:solidFill>
                <a:schemeClr val="dk1"/>
              </a:solidFill>
              <a:latin typeface="Merriweather"/>
              <a:ea typeface="Merriweather"/>
              <a:cs typeface="Merriweather"/>
              <a:sym typeface="Merriweather"/>
            </a:endParaRPr>
          </a:p>
        </p:txBody>
      </p:sp>
      <p:sp>
        <p:nvSpPr>
          <p:cNvPr id="374" name="Google Shape;374;p29"/>
          <p:cNvSpPr txBox="1"/>
          <p:nvPr/>
        </p:nvSpPr>
        <p:spPr>
          <a:xfrm>
            <a:off x="4425063" y="1089925"/>
            <a:ext cx="1344600" cy="22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Tory pressure washed the sidewalks at the high school. </a:t>
            </a:r>
            <a:endParaRPr sz="800">
              <a:solidFill>
                <a:schemeClr val="dk1"/>
              </a:solidFill>
              <a:latin typeface="Merriweather"/>
              <a:ea typeface="Merriweather"/>
              <a:cs typeface="Merriweather"/>
              <a:sym typeface="Merriweather"/>
            </a:endParaRPr>
          </a:p>
        </p:txBody>
      </p:sp>
      <p:sp>
        <p:nvSpPr>
          <p:cNvPr id="375" name="Google Shape;375;p29"/>
          <p:cNvSpPr txBox="1"/>
          <p:nvPr/>
        </p:nvSpPr>
        <p:spPr>
          <a:xfrm>
            <a:off x="7306825" y="2425450"/>
            <a:ext cx="1507800" cy="22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Adam pressure washing the front entrance of the high school.</a:t>
            </a:r>
            <a:endParaRPr sz="800">
              <a:solidFill>
                <a:schemeClr val="dk1"/>
              </a:solidFill>
              <a:latin typeface="Merriweather"/>
              <a:ea typeface="Merriweather"/>
              <a:cs typeface="Merriweather"/>
              <a:sym typeface="Merriweather"/>
            </a:endParaRPr>
          </a:p>
        </p:txBody>
      </p:sp>
      <p:sp>
        <p:nvSpPr>
          <p:cNvPr id="376" name="Google Shape;376;p29"/>
          <p:cNvSpPr txBox="1"/>
          <p:nvPr/>
        </p:nvSpPr>
        <p:spPr>
          <a:xfrm>
            <a:off x="3810375" y="3452275"/>
            <a:ext cx="1722300" cy="22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Adam pressure washed the greenhouse at the high school.</a:t>
            </a:r>
            <a:endParaRPr sz="800">
              <a:solidFill>
                <a:schemeClr val="dk1"/>
              </a:solidFill>
              <a:latin typeface="Merriweather"/>
              <a:ea typeface="Merriweather"/>
              <a:cs typeface="Merriweather"/>
              <a:sym typeface="Merriweather"/>
            </a:endParaRPr>
          </a:p>
        </p:txBody>
      </p:sp>
      <p:sp>
        <p:nvSpPr>
          <p:cNvPr id="377" name="Google Shape;377;p29"/>
          <p:cNvSpPr txBox="1"/>
          <p:nvPr/>
        </p:nvSpPr>
        <p:spPr>
          <a:xfrm>
            <a:off x="7259100" y="4475000"/>
            <a:ext cx="1635900" cy="29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Chase and Tory landscaping with river rock at the high school.</a:t>
            </a:r>
            <a:endParaRPr sz="800">
              <a:solidFill>
                <a:schemeClr val="dk1"/>
              </a:solidFill>
              <a:latin typeface="Merriweather"/>
              <a:ea typeface="Merriweather"/>
              <a:cs typeface="Merriweather"/>
              <a:sym typeface="Merriweather"/>
            </a:endParaRPr>
          </a:p>
        </p:txBody>
      </p:sp>
      <p:pic>
        <p:nvPicPr>
          <p:cNvPr id="378" name="Google Shape;378;p29" title="77445438342__7426D66C-4B62-4BA5-B9E5-0016E986C5EA.jpg"/>
          <p:cNvPicPr preferRelativeResize="0"/>
          <p:nvPr/>
        </p:nvPicPr>
        <p:blipFill>
          <a:blip r:embed="rId10">
            <a:alphaModFix/>
          </a:blip>
          <a:stretch>
            <a:fillRect/>
          </a:stretch>
        </p:blipFill>
        <p:spPr>
          <a:xfrm>
            <a:off x="5869298" y="1089925"/>
            <a:ext cx="1049775" cy="1399700"/>
          </a:xfrm>
          <a:prstGeom prst="rect">
            <a:avLst/>
          </a:prstGeom>
          <a:noFill/>
          <a:ln w="28575" cap="flat" cmpd="sng">
            <a:solidFill>
              <a:schemeClr val="dk1"/>
            </a:solidFill>
            <a:prstDash val="solid"/>
            <a:round/>
            <a:headEnd type="none" w="sm" len="sm"/>
            <a:tailEnd type="none" w="sm" len="sm"/>
          </a:ln>
        </p:spPr>
      </p:pic>
      <p:sp>
        <p:nvSpPr>
          <p:cNvPr id="379" name="Google Shape;379;p29"/>
          <p:cNvSpPr txBox="1"/>
          <p:nvPr/>
        </p:nvSpPr>
        <p:spPr>
          <a:xfrm>
            <a:off x="5674638" y="2461650"/>
            <a:ext cx="1439100" cy="22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Jennette removed debris from  the sidewalks at NFES</a:t>
            </a:r>
            <a:endParaRPr sz="800">
              <a:solidFill>
                <a:schemeClr val="dk1"/>
              </a:solidFill>
              <a:latin typeface="Merriweather"/>
              <a:ea typeface="Merriweather"/>
              <a:cs typeface="Merriweather"/>
              <a:sym typeface="Merriweather"/>
            </a:endParaRPr>
          </a:p>
        </p:txBody>
      </p:sp>
      <p:pic>
        <p:nvPicPr>
          <p:cNvPr id="380" name="Google Shape;380;p29" title="IMG_7353.jpg"/>
          <p:cNvPicPr preferRelativeResize="0"/>
          <p:nvPr/>
        </p:nvPicPr>
        <p:blipFill>
          <a:blip r:embed="rId11">
            <a:alphaModFix/>
          </a:blip>
          <a:stretch>
            <a:fillRect/>
          </a:stretch>
        </p:blipFill>
        <p:spPr>
          <a:xfrm>
            <a:off x="2163300" y="1426900"/>
            <a:ext cx="2047850" cy="896700"/>
          </a:xfrm>
          <a:prstGeom prst="rect">
            <a:avLst/>
          </a:prstGeom>
          <a:noFill/>
          <a:ln w="28575" cap="flat" cmpd="sng">
            <a:solidFill>
              <a:schemeClr val="dk1"/>
            </a:solidFill>
            <a:prstDash val="solid"/>
            <a:round/>
            <a:headEnd type="none" w="sm" len="sm"/>
            <a:tailEnd type="none" w="sm" len="sm"/>
          </a:ln>
        </p:spPr>
      </p:pic>
      <p:pic>
        <p:nvPicPr>
          <p:cNvPr id="381" name="Google Shape;381;p29" title="77612174323__3B632785-FA74-44FA-B57B-86017BA87A93.jpg"/>
          <p:cNvPicPr preferRelativeResize="0"/>
          <p:nvPr/>
        </p:nvPicPr>
        <p:blipFill>
          <a:blip r:embed="rId12">
            <a:alphaModFix/>
          </a:blip>
          <a:stretch>
            <a:fillRect/>
          </a:stretch>
        </p:blipFill>
        <p:spPr>
          <a:xfrm>
            <a:off x="5830350" y="3101825"/>
            <a:ext cx="1131075" cy="1508100"/>
          </a:xfrm>
          <a:prstGeom prst="rect">
            <a:avLst/>
          </a:prstGeom>
          <a:noFill/>
          <a:ln w="28575" cap="flat" cmpd="sng">
            <a:solidFill>
              <a:schemeClr val="dk1"/>
            </a:solidFill>
            <a:prstDash val="solid"/>
            <a:round/>
            <a:headEnd type="none" w="sm" len="sm"/>
            <a:tailEnd type="none" w="sm" len="sm"/>
          </a:ln>
        </p:spPr>
      </p:pic>
      <p:pic>
        <p:nvPicPr>
          <p:cNvPr id="382" name="Google Shape;382;p29" title="IMG_7592.jpg"/>
          <p:cNvPicPr preferRelativeResize="0"/>
          <p:nvPr/>
        </p:nvPicPr>
        <p:blipFill>
          <a:blip r:embed="rId13">
            <a:alphaModFix/>
          </a:blip>
          <a:stretch>
            <a:fillRect/>
          </a:stretch>
        </p:blipFill>
        <p:spPr>
          <a:xfrm>
            <a:off x="1740523" y="2479963"/>
            <a:ext cx="901163" cy="1201550"/>
          </a:xfrm>
          <a:prstGeom prst="rect">
            <a:avLst/>
          </a:prstGeom>
          <a:noFill/>
          <a:ln w="28575" cap="flat" cmpd="sng">
            <a:solidFill>
              <a:schemeClr val="dk1"/>
            </a:solidFill>
            <a:prstDash val="solid"/>
            <a:round/>
            <a:headEnd type="none" w="sm" len="sm"/>
            <a:tailEnd type="none" w="sm" len="sm"/>
          </a:ln>
        </p:spPr>
      </p:pic>
      <p:sp>
        <p:nvSpPr>
          <p:cNvPr id="383" name="Google Shape;383;p29"/>
          <p:cNvSpPr txBox="1"/>
          <p:nvPr/>
        </p:nvSpPr>
        <p:spPr>
          <a:xfrm>
            <a:off x="2597625" y="2571738"/>
            <a:ext cx="699000" cy="13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Merriweather"/>
                <a:ea typeface="Merriweather"/>
                <a:cs typeface="Merriweather"/>
                <a:sym typeface="Merriweather"/>
              </a:rPr>
              <a:t>Ty assisted Troy with replacing carpet at WMS</a:t>
            </a:r>
            <a:endParaRPr sz="800">
              <a:solidFill>
                <a:schemeClr val="dk1"/>
              </a:solidFill>
              <a:latin typeface="Merriweather"/>
              <a:ea typeface="Merriweather"/>
              <a:cs typeface="Merriweather"/>
              <a:sym typeface="Merriweather"/>
            </a:endParaRPr>
          </a:p>
        </p:txBody>
      </p:sp>
      <p:sp>
        <p:nvSpPr>
          <p:cNvPr id="384" name="Google Shape;384;p29"/>
          <p:cNvSpPr txBox="1"/>
          <p:nvPr/>
        </p:nvSpPr>
        <p:spPr>
          <a:xfrm>
            <a:off x="2166600" y="1075525"/>
            <a:ext cx="2000700"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Summer help loaded up pressure washers to be used at the WHS</a:t>
            </a:r>
            <a:endParaRPr sz="800">
              <a:solidFill>
                <a:schemeClr val="dk1"/>
              </a:solidFill>
              <a:latin typeface="Merriweather"/>
              <a:ea typeface="Merriweather"/>
              <a:cs typeface="Merriweather"/>
              <a:sym typeface="Merriweather"/>
            </a:endParaRPr>
          </a:p>
        </p:txBody>
      </p:sp>
      <p:sp>
        <p:nvSpPr>
          <p:cNvPr id="385" name="Google Shape;385;p29"/>
          <p:cNvSpPr txBox="1"/>
          <p:nvPr/>
        </p:nvSpPr>
        <p:spPr>
          <a:xfrm>
            <a:off x="5646125" y="4568050"/>
            <a:ext cx="1439100" cy="29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Jaqulynn and Jennette completed bark dusting at NFES</a:t>
            </a:r>
            <a:endParaRPr sz="800">
              <a:solidFill>
                <a:schemeClr val="dk1"/>
              </a:solidFill>
              <a:latin typeface="Merriweather"/>
              <a:ea typeface="Merriweather"/>
              <a:cs typeface="Merriweather"/>
              <a:sym typeface="Merriweather"/>
            </a:endParaRPr>
          </a:p>
        </p:txBody>
      </p:sp>
      <p:pic>
        <p:nvPicPr>
          <p:cNvPr id="386" name="Google Shape;386;p29" title="Adam Pressure Washing at NFES.jpg"/>
          <p:cNvPicPr preferRelativeResize="0"/>
          <p:nvPr/>
        </p:nvPicPr>
        <p:blipFill>
          <a:blip r:embed="rId14">
            <a:alphaModFix/>
          </a:blip>
          <a:stretch>
            <a:fillRect/>
          </a:stretch>
        </p:blipFill>
        <p:spPr>
          <a:xfrm>
            <a:off x="3381013" y="2441800"/>
            <a:ext cx="1029100" cy="771825"/>
          </a:xfrm>
          <a:prstGeom prst="rect">
            <a:avLst/>
          </a:prstGeom>
          <a:noFill/>
          <a:ln w="28575" cap="flat" cmpd="sng">
            <a:solidFill>
              <a:schemeClr val="dk1"/>
            </a:solidFill>
            <a:prstDash val="solid"/>
            <a:round/>
            <a:headEnd type="none" w="sm" len="sm"/>
            <a:tailEnd type="none" w="sm" len="sm"/>
          </a:ln>
        </p:spPr>
      </p:pic>
      <p:sp>
        <p:nvSpPr>
          <p:cNvPr id="387" name="Google Shape;387;p29"/>
          <p:cNvSpPr txBox="1"/>
          <p:nvPr/>
        </p:nvSpPr>
        <p:spPr>
          <a:xfrm>
            <a:off x="3199575" y="3147750"/>
            <a:ext cx="1392000" cy="22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Adam pressure washed at NFES</a:t>
            </a:r>
            <a:endParaRPr sz="800">
              <a:solidFill>
                <a:schemeClr val="dk1"/>
              </a:solidFill>
              <a:latin typeface="Merriweather"/>
              <a:ea typeface="Merriweather"/>
              <a:cs typeface="Merriweather"/>
              <a:sym typeface="Merriweathe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391"/>
        <p:cNvGrpSpPr/>
        <p:nvPr/>
      </p:nvGrpSpPr>
      <p:grpSpPr>
        <a:xfrm>
          <a:off x="0" y="0"/>
          <a:ext cx="0" cy="0"/>
          <a:chOff x="0" y="0"/>
          <a:chExt cx="0" cy="0"/>
        </a:xfrm>
      </p:grpSpPr>
      <p:sp>
        <p:nvSpPr>
          <p:cNvPr id="392" name="Google Shape;392;p30"/>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Additional Projects Completed</a:t>
            </a:r>
            <a:endParaRPr>
              <a:latin typeface="Merriweather"/>
              <a:ea typeface="Merriweather"/>
              <a:cs typeface="Merriweather"/>
              <a:sym typeface="Merriweather"/>
            </a:endParaRPr>
          </a:p>
        </p:txBody>
      </p:sp>
      <p:sp>
        <p:nvSpPr>
          <p:cNvPr id="393" name="Google Shape;393;p30"/>
          <p:cNvSpPr txBox="1"/>
          <p:nvPr/>
        </p:nvSpPr>
        <p:spPr>
          <a:xfrm>
            <a:off x="226925" y="2260150"/>
            <a:ext cx="11955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394" name="Google Shape;394;p30"/>
          <p:cNvSpPr txBox="1"/>
          <p:nvPr/>
        </p:nvSpPr>
        <p:spPr>
          <a:xfrm>
            <a:off x="3899700" y="1303825"/>
            <a:ext cx="13446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395" name="Google Shape;395;p30"/>
          <p:cNvSpPr txBox="1"/>
          <p:nvPr/>
        </p:nvSpPr>
        <p:spPr>
          <a:xfrm>
            <a:off x="105200" y="4152550"/>
            <a:ext cx="15078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396" name="Google Shape;396;p30"/>
          <p:cNvSpPr txBox="1"/>
          <p:nvPr/>
        </p:nvSpPr>
        <p:spPr>
          <a:xfrm>
            <a:off x="7644600" y="3101825"/>
            <a:ext cx="14391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397" name="Google Shape;397;p30"/>
          <p:cNvSpPr txBox="1"/>
          <p:nvPr/>
        </p:nvSpPr>
        <p:spPr>
          <a:xfrm>
            <a:off x="6008625" y="2131325"/>
            <a:ext cx="2673900"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398" name="Google Shape;398;p30"/>
          <p:cNvSpPr txBox="1"/>
          <p:nvPr/>
        </p:nvSpPr>
        <p:spPr>
          <a:xfrm>
            <a:off x="448275" y="1242625"/>
            <a:ext cx="4123800" cy="36177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Merriweather"/>
              <a:buChar char="●"/>
            </a:pPr>
            <a:r>
              <a:rPr lang="en" sz="1800">
                <a:solidFill>
                  <a:schemeClr val="dk1"/>
                </a:solidFill>
                <a:latin typeface="Merriweather"/>
                <a:ea typeface="Merriweather"/>
                <a:cs typeface="Merriweather"/>
                <a:sym typeface="Merriweather"/>
              </a:rPr>
              <a:t>New roofing completed on portables 462 and 463 at WMS</a:t>
            </a:r>
            <a:endParaRPr sz="1800">
              <a:solidFill>
                <a:schemeClr val="dk1"/>
              </a:solidFill>
              <a:latin typeface="Merriweather"/>
              <a:ea typeface="Merriweather"/>
              <a:cs typeface="Merriweather"/>
              <a:sym typeface="Merriweather"/>
            </a:endParaRPr>
          </a:p>
          <a:p>
            <a:pPr marL="457200" lvl="0" indent="-342900" algn="l" rtl="0">
              <a:spcBef>
                <a:spcPts val="0"/>
              </a:spcBef>
              <a:spcAft>
                <a:spcPts val="0"/>
              </a:spcAft>
              <a:buClr>
                <a:schemeClr val="dk1"/>
              </a:buClr>
              <a:buSzPts val="1800"/>
              <a:buFont typeface="Merriweather"/>
              <a:buChar char="●"/>
            </a:pPr>
            <a:r>
              <a:rPr lang="en" sz="1800">
                <a:solidFill>
                  <a:schemeClr val="dk1"/>
                </a:solidFill>
                <a:latin typeface="Merriweather"/>
                <a:ea typeface="Merriweather"/>
                <a:cs typeface="Merriweather"/>
                <a:sym typeface="Merriweather"/>
              </a:rPr>
              <a:t>New carpet in the following rooms:</a:t>
            </a:r>
            <a:endParaRPr sz="1800">
              <a:solidFill>
                <a:schemeClr val="dk1"/>
              </a:solidFill>
              <a:latin typeface="Merriweather"/>
              <a:ea typeface="Merriweather"/>
              <a:cs typeface="Merriweather"/>
              <a:sym typeface="Merriweather"/>
            </a:endParaRPr>
          </a:p>
          <a:p>
            <a:pPr marL="914400" lvl="1" indent="-342900" algn="l" rtl="0">
              <a:spcBef>
                <a:spcPts val="0"/>
              </a:spcBef>
              <a:spcAft>
                <a:spcPts val="0"/>
              </a:spcAft>
              <a:buClr>
                <a:schemeClr val="dk1"/>
              </a:buClr>
              <a:buSzPts val="1800"/>
              <a:buFont typeface="Merriweather"/>
              <a:buChar char="○"/>
            </a:pPr>
            <a:r>
              <a:rPr lang="en" sz="1800">
                <a:solidFill>
                  <a:schemeClr val="dk1"/>
                </a:solidFill>
                <a:latin typeface="Merriweather"/>
                <a:ea typeface="Merriweather"/>
                <a:cs typeface="Merriweather"/>
                <a:sym typeface="Merriweather"/>
              </a:rPr>
              <a:t>CES-203, 204, 207, 208, 209, 212, &amp; 213</a:t>
            </a:r>
            <a:endParaRPr sz="1800">
              <a:solidFill>
                <a:schemeClr val="dk1"/>
              </a:solidFill>
              <a:latin typeface="Merriweather"/>
              <a:ea typeface="Merriweather"/>
              <a:cs typeface="Merriweather"/>
              <a:sym typeface="Merriweather"/>
            </a:endParaRPr>
          </a:p>
          <a:p>
            <a:pPr marL="914400" lvl="1" indent="-342900" algn="l" rtl="0">
              <a:spcBef>
                <a:spcPts val="0"/>
              </a:spcBef>
              <a:spcAft>
                <a:spcPts val="0"/>
              </a:spcAft>
              <a:buClr>
                <a:schemeClr val="dk1"/>
              </a:buClr>
              <a:buSzPts val="1800"/>
              <a:buFont typeface="Merriweather"/>
              <a:buChar char="○"/>
            </a:pPr>
            <a:r>
              <a:rPr lang="en" sz="1800">
                <a:solidFill>
                  <a:schemeClr val="dk1"/>
                </a:solidFill>
                <a:latin typeface="Merriweather"/>
                <a:ea typeface="Merriweather"/>
                <a:cs typeface="Merriweather"/>
                <a:sym typeface="Merriweather"/>
              </a:rPr>
              <a:t>NFES- 104, 105, 112, 212</a:t>
            </a:r>
            <a:endParaRPr sz="1800">
              <a:solidFill>
                <a:schemeClr val="dk1"/>
              </a:solidFill>
              <a:latin typeface="Merriweather"/>
              <a:ea typeface="Merriweather"/>
              <a:cs typeface="Merriweather"/>
              <a:sym typeface="Merriweather"/>
            </a:endParaRPr>
          </a:p>
          <a:p>
            <a:pPr marL="457200" lvl="0" indent="-342900" algn="l" rtl="0">
              <a:spcBef>
                <a:spcPts val="0"/>
              </a:spcBef>
              <a:spcAft>
                <a:spcPts val="0"/>
              </a:spcAft>
              <a:buClr>
                <a:schemeClr val="dk1"/>
              </a:buClr>
              <a:buSzPts val="1800"/>
              <a:buFont typeface="Merriweather"/>
              <a:buChar char="●"/>
            </a:pPr>
            <a:r>
              <a:rPr lang="en" sz="1800">
                <a:solidFill>
                  <a:schemeClr val="dk1"/>
                </a:solidFill>
                <a:latin typeface="Merriweather"/>
                <a:ea typeface="Merriweather"/>
                <a:cs typeface="Merriweather"/>
                <a:sym typeface="Merriweather"/>
              </a:rPr>
              <a:t>Re-striping of all crosswalks, handicap parking stalls, and curbs throughout the district</a:t>
            </a:r>
            <a:endParaRPr sz="1800">
              <a:solidFill>
                <a:schemeClr val="dk1"/>
              </a:solidFill>
              <a:latin typeface="Merriweather"/>
              <a:ea typeface="Merriweather"/>
              <a:cs typeface="Merriweather"/>
              <a:sym typeface="Merriweather"/>
            </a:endParaRPr>
          </a:p>
          <a:p>
            <a:pPr marL="457200" lvl="0" indent="-342900" algn="l" rtl="0">
              <a:spcBef>
                <a:spcPts val="0"/>
              </a:spcBef>
              <a:spcAft>
                <a:spcPts val="0"/>
              </a:spcAft>
              <a:buClr>
                <a:schemeClr val="dk1"/>
              </a:buClr>
              <a:buSzPts val="1800"/>
              <a:buFont typeface="Merriweather"/>
              <a:buChar char="●"/>
            </a:pPr>
            <a:r>
              <a:rPr lang="en" sz="1800">
                <a:solidFill>
                  <a:schemeClr val="dk1"/>
                </a:solidFill>
                <a:latin typeface="Merriweather"/>
                <a:ea typeface="Merriweather"/>
                <a:cs typeface="Merriweather"/>
                <a:sym typeface="Merriweather"/>
              </a:rPr>
              <a:t>Construction of IQ Credit Union teller window at WHS</a:t>
            </a:r>
            <a:endParaRPr sz="1800">
              <a:solidFill>
                <a:schemeClr val="dk1"/>
              </a:solidFill>
              <a:latin typeface="Merriweather"/>
              <a:ea typeface="Merriweather"/>
              <a:cs typeface="Merriweather"/>
              <a:sym typeface="Merriweather"/>
            </a:endParaRPr>
          </a:p>
        </p:txBody>
      </p:sp>
      <p:sp>
        <p:nvSpPr>
          <p:cNvPr id="399" name="Google Shape;399;p30"/>
          <p:cNvSpPr txBox="1"/>
          <p:nvPr/>
        </p:nvSpPr>
        <p:spPr>
          <a:xfrm>
            <a:off x="5025525" y="1242675"/>
            <a:ext cx="3963900" cy="36177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Merriweather"/>
              <a:buChar char="●"/>
            </a:pPr>
            <a:r>
              <a:rPr lang="en" sz="1700">
                <a:solidFill>
                  <a:schemeClr val="dk1"/>
                </a:solidFill>
                <a:latin typeface="Merriweather"/>
                <a:ea typeface="Merriweather"/>
                <a:cs typeface="Merriweather"/>
                <a:sym typeface="Merriweather"/>
              </a:rPr>
              <a:t>Removal of several widowmaker trees throughout the district</a:t>
            </a:r>
            <a:endParaRPr sz="1700">
              <a:solidFill>
                <a:schemeClr val="dk1"/>
              </a:solidFill>
              <a:latin typeface="Merriweather"/>
              <a:ea typeface="Merriweather"/>
              <a:cs typeface="Merriweather"/>
              <a:sym typeface="Merriweather"/>
            </a:endParaRPr>
          </a:p>
          <a:p>
            <a:pPr marL="457200" lvl="0" indent="-336550" algn="l" rtl="0">
              <a:spcBef>
                <a:spcPts val="0"/>
              </a:spcBef>
              <a:spcAft>
                <a:spcPts val="0"/>
              </a:spcAft>
              <a:buClr>
                <a:schemeClr val="dk1"/>
              </a:buClr>
              <a:buSzPts val="1700"/>
              <a:buFont typeface="Merriweather"/>
              <a:buChar char="●"/>
            </a:pPr>
            <a:r>
              <a:rPr lang="en" sz="1700">
                <a:solidFill>
                  <a:schemeClr val="dk1"/>
                </a:solidFill>
                <a:latin typeface="Merriweather"/>
                <a:ea typeface="Merriweather"/>
                <a:cs typeface="Merriweather"/>
                <a:sym typeface="Merriweather"/>
              </a:rPr>
              <a:t>Refinishing of the following gym floors:</a:t>
            </a:r>
            <a:endParaRPr sz="1700">
              <a:solidFill>
                <a:schemeClr val="dk1"/>
              </a:solidFill>
              <a:latin typeface="Merriweather"/>
              <a:ea typeface="Merriweather"/>
              <a:cs typeface="Merriweather"/>
              <a:sym typeface="Merriweather"/>
            </a:endParaRPr>
          </a:p>
          <a:p>
            <a:pPr marL="914400" lvl="1" indent="-336550" algn="l" rtl="0">
              <a:spcBef>
                <a:spcPts val="0"/>
              </a:spcBef>
              <a:spcAft>
                <a:spcPts val="0"/>
              </a:spcAft>
              <a:buClr>
                <a:schemeClr val="dk1"/>
              </a:buClr>
              <a:buSzPts val="1700"/>
              <a:buFont typeface="Merriweather"/>
              <a:buChar char="○"/>
            </a:pPr>
            <a:r>
              <a:rPr lang="en" sz="1700">
                <a:solidFill>
                  <a:schemeClr val="dk1"/>
                </a:solidFill>
                <a:latin typeface="Merriweather"/>
                <a:ea typeface="Merriweather"/>
                <a:cs typeface="Merriweather"/>
                <a:sym typeface="Merriweather"/>
              </a:rPr>
              <a:t>WHS Aux Gym</a:t>
            </a:r>
            <a:endParaRPr sz="1700">
              <a:solidFill>
                <a:schemeClr val="dk1"/>
              </a:solidFill>
              <a:latin typeface="Merriweather"/>
              <a:ea typeface="Merriweather"/>
              <a:cs typeface="Merriweather"/>
              <a:sym typeface="Merriweather"/>
            </a:endParaRPr>
          </a:p>
          <a:p>
            <a:pPr marL="914400" lvl="1" indent="-336550" algn="l" rtl="0">
              <a:spcBef>
                <a:spcPts val="0"/>
              </a:spcBef>
              <a:spcAft>
                <a:spcPts val="0"/>
              </a:spcAft>
              <a:buClr>
                <a:schemeClr val="dk1"/>
              </a:buClr>
              <a:buSzPts val="1700"/>
              <a:buFont typeface="Merriweather"/>
              <a:buChar char="○"/>
            </a:pPr>
            <a:r>
              <a:rPr lang="en" sz="1700">
                <a:solidFill>
                  <a:schemeClr val="dk1"/>
                </a:solidFill>
                <a:latin typeface="Merriweather"/>
                <a:ea typeface="Merriweather"/>
                <a:cs typeface="Merriweather"/>
                <a:sym typeface="Merriweather"/>
              </a:rPr>
              <a:t>WHS Main Gym</a:t>
            </a:r>
            <a:endParaRPr sz="1700">
              <a:solidFill>
                <a:schemeClr val="dk1"/>
              </a:solidFill>
              <a:latin typeface="Merriweather"/>
              <a:ea typeface="Merriweather"/>
              <a:cs typeface="Merriweather"/>
              <a:sym typeface="Merriweather"/>
            </a:endParaRPr>
          </a:p>
          <a:p>
            <a:pPr marL="914400" lvl="1" indent="-336550" algn="l" rtl="0">
              <a:spcBef>
                <a:spcPts val="0"/>
              </a:spcBef>
              <a:spcAft>
                <a:spcPts val="0"/>
              </a:spcAft>
              <a:buClr>
                <a:schemeClr val="dk1"/>
              </a:buClr>
              <a:buSzPts val="1700"/>
              <a:buFont typeface="Merriweather"/>
              <a:buChar char="○"/>
            </a:pPr>
            <a:r>
              <a:rPr lang="en" sz="1700">
                <a:solidFill>
                  <a:schemeClr val="dk1"/>
                </a:solidFill>
                <a:latin typeface="Merriweather"/>
                <a:ea typeface="Merriweather"/>
                <a:cs typeface="Merriweather"/>
                <a:sym typeface="Merriweather"/>
              </a:rPr>
              <a:t>WMS Green Gym</a:t>
            </a:r>
            <a:endParaRPr sz="1700">
              <a:solidFill>
                <a:schemeClr val="dk1"/>
              </a:solidFill>
              <a:latin typeface="Merriweather"/>
              <a:ea typeface="Merriweather"/>
              <a:cs typeface="Merriweather"/>
              <a:sym typeface="Merriweather"/>
            </a:endParaRPr>
          </a:p>
          <a:p>
            <a:pPr marL="914400" lvl="1" indent="-336550" algn="l" rtl="0">
              <a:spcBef>
                <a:spcPts val="0"/>
              </a:spcBef>
              <a:spcAft>
                <a:spcPts val="0"/>
              </a:spcAft>
              <a:buClr>
                <a:schemeClr val="dk1"/>
              </a:buClr>
              <a:buSzPts val="1700"/>
              <a:buFont typeface="Merriweather"/>
              <a:buChar char="○"/>
            </a:pPr>
            <a:r>
              <a:rPr lang="en" sz="1700">
                <a:solidFill>
                  <a:schemeClr val="dk1"/>
                </a:solidFill>
                <a:latin typeface="Merriweather"/>
                <a:ea typeface="Merriweather"/>
                <a:cs typeface="Merriweather"/>
                <a:sym typeface="Merriweather"/>
              </a:rPr>
              <a:t>WMS Yellow Gym</a:t>
            </a:r>
            <a:endParaRPr sz="1700">
              <a:solidFill>
                <a:schemeClr val="dk1"/>
              </a:solidFill>
              <a:latin typeface="Merriweather"/>
              <a:ea typeface="Merriweather"/>
              <a:cs typeface="Merriweather"/>
              <a:sym typeface="Merriweather"/>
            </a:endParaRPr>
          </a:p>
          <a:p>
            <a:pPr marL="457200" lvl="0" indent="-336550" algn="l" rtl="0">
              <a:spcBef>
                <a:spcPts val="0"/>
              </a:spcBef>
              <a:spcAft>
                <a:spcPts val="0"/>
              </a:spcAft>
              <a:buClr>
                <a:schemeClr val="dk1"/>
              </a:buClr>
              <a:buSzPts val="1700"/>
              <a:buFont typeface="Merriweather"/>
              <a:buChar char="●"/>
            </a:pPr>
            <a:r>
              <a:rPr lang="en" sz="1700">
                <a:solidFill>
                  <a:schemeClr val="dk1"/>
                </a:solidFill>
                <a:latin typeface="Merriweather"/>
                <a:ea typeface="Merriweather"/>
                <a:cs typeface="Merriweather"/>
                <a:sym typeface="Merriweather"/>
              </a:rPr>
              <a:t>New bark dust blowing at:</a:t>
            </a:r>
            <a:endParaRPr sz="1700">
              <a:solidFill>
                <a:schemeClr val="dk1"/>
              </a:solidFill>
              <a:latin typeface="Merriweather"/>
              <a:ea typeface="Merriweather"/>
              <a:cs typeface="Merriweather"/>
              <a:sym typeface="Merriweather"/>
            </a:endParaRPr>
          </a:p>
          <a:p>
            <a:pPr marL="914400" lvl="1" indent="-336550" algn="l" rtl="0">
              <a:spcBef>
                <a:spcPts val="0"/>
              </a:spcBef>
              <a:spcAft>
                <a:spcPts val="0"/>
              </a:spcAft>
              <a:buClr>
                <a:schemeClr val="dk1"/>
              </a:buClr>
              <a:buSzPts val="1700"/>
              <a:buFont typeface="Merriweather"/>
              <a:buChar char="○"/>
            </a:pPr>
            <a:r>
              <a:rPr lang="en" sz="1700">
                <a:solidFill>
                  <a:schemeClr val="dk1"/>
                </a:solidFill>
                <a:latin typeface="Merriweather"/>
                <a:ea typeface="Merriweather"/>
                <a:cs typeface="Merriweather"/>
                <a:sym typeface="Merriweather"/>
              </a:rPr>
              <a:t>NFES playgrounds</a:t>
            </a:r>
            <a:endParaRPr sz="1700">
              <a:solidFill>
                <a:schemeClr val="dk1"/>
              </a:solidFill>
              <a:latin typeface="Merriweather"/>
              <a:ea typeface="Merriweather"/>
              <a:cs typeface="Merriweather"/>
              <a:sym typeface="Merriweather"/>
            </a:endParaRPr>
          </a:p>
          <a:p>
            <a:pPr marL="914400" lvl="1" indent="-336550" algn="l" rtl="0">
              <a:spcBef>
                <a:spcPts val="0"/>
              </a:spcBef>
              <a:spcAft>
                <a:spcPts val="0"/>
              </a:spcAft>
              <a:buClr>
                <a:schemeClr val="dk1"/>
              </a:buClr>
              <a:buSzPts val="1700"/>
              <a:buFont typeface="Merriweather"/>
              <a:buChar char="○"/>
            </a:pPr>
            <a:r>
              <a:rPr lang="en" sz="1700">
                <a:solidFill>
                  <a:schemeClr val="dk1"/>
                </a:solidFill>
                <a:latin typeface="Merriweather"/>
                <a:ea typeface="Merriweather"/>
                <a:cs typeface="Merriweather"/>
                <a:sym typeface="Merriweather"/>
              </a:rPr>
              <a:t>CES playgrounds</a:t>
            </a:r>
            <a:endParaRPr sz="1700">
              <a:solidFill>
                <a:schemeClr val="dk1"/>
              </a:solidFill>
              <a:latin typeface="Merriweather"/>
              <a:ea typeface="Merriweather"/>
              <a:cs typeface="Merriweather"/>
              <a:sym typeface="Merriweather"/>
            </a:endParaRPr>
          </a:p>
          <a:p>
            <a:pPr marL="914400" lvl="1" indent="-336550" algn="l" rtl="0">
              <a:spcBef>
                <a:spcPts val="0"/>
              </a:spcBef>
              <a:spcAft>
                <a:spcPts val="0"/>
              </a:spcAft>
              <a:buClr>
                <a:schemeClr val="dk1"/>
              </a:buClr>
              <a:buSzPts val="1700"/>
              <a:buFont typeface="Merriweather"/>
              <a:buChar char="○"/>
            </a:pPr>
            <a:r>
              <a:rPr lang="en" sz="1700">
                <a:solidFill>
                  <a:schemeClr val="dk1"/>
                </a:solidFill>
                <a:latin typeface="Merriweather"/>
                <a:ea typeface="Merriweather"/>
                <a:cs typeface="Merriweather"/>
                <a:sym typeface="Merriweather"/>
              </a:rPr>
              <a:t>Yale playground</a:t>
            </a:r>
            <a:endParaRPr sz="1700">
              <a:solidFill>
                <a:schemeClr val="dk1"/>
              </a:solidFill>
              <a:latin typeface="Merriweather"/>
              <a:ea typeface="Merriweather"/>
              <a:cs typeface="Merriweather"/>
              <a:sym typeface="Merriweathe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403"/>
        <p:cNvGrpSpPr/>
        <p:nvPr/>
      </p:nvGrpSpPr>
      <p:grpSpPr>
        <a:xfrm>
          <a:off x="0" y="0"/>
          <a:ext cx="0" cy="0"/>
          <a:chOff x="0" y="0"/>
          <a:chExt cx="0" cy="0"/>
        </a:xfrm>
      </p:grpSpPr>
      <p:sp>
        <p:nvSpPr>
          <p:cNvPr id="404" name="Google Shape;404;p31"/>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latin typeface="Merriweather"/>
                <a:ea typeface="Merriweather"/>
                <a:cs typeface="Merriweather"/>
                <a:sym typeface="Merriweather"/>
              </a:rPr>
              <a:t>Additional Projects Completed</a:t>
            </a:r>
            <a:endParaRPr b="1">
              <a:latin typeface="Merriweather"/>
              <a:ea typeface="Merriweather"/>
              <a:cs typeface="Merriweather"/>
              <a:sym typeface="Merriweather"/>
            </a:endParaRPr>
          </a:p>
        </p:txBody>
      </p:sp>
      <p:pic>
        <p:nvPicPr>
          <p:cNvPr id="405" name="Google Shape;405;p31" title="Yale Before 2.JPG"/>
          <p:cNvPicPr preferRelativeResize="0"/>
          <p:nvPr/>
        </p:nvPicPr>
        <p:blipFill>
          <a:blip r:embed="rId3">
            <a:alphaModFix/>
          </a:blip>
          <a:stretch>
            <a:fillRect/>
          </a:stretch>
        </p:blipFill>
        <p:spPr>
          <a:xfrm>
            <a:off x="224225" y="1098525"/>
            <a:ext cx="1104925" cy="1473225"/>
          </a:xfrm>
          <a:prstGeom prst="rect">
            <a:avLst/>
          </a:prstGeom>
          <a:noFill/>
          <a:ln w="28575" cap="flat" cmpd="sng">
            <a:solidFill>
              <a:schemeClr val="dk1"/>
            </a:solidFill>
            <a:prstDash val="solid"/>
            <a:round/>
            <a:headEnd type="none" w="sm" len="sm"/>
            <a:tailEnd type="none" w="sm" len="sm"/>
          </a:ln>
        </p:spPr>
      </p:pic>
      <p:pic>
        <p:nvPicPr>
          <p:cNvPr id="406" name="Google Shape;406;p31" title="IMG_9517.jpg"/>
          <p:cNvPicPr preferRelativeResize="0"/>
          <p:nvPr/>
        </p:nvPicPr>
        <p:blipFill>
          <a:blip r:embed="rId4">
            <a:alphaModFix/>
          </a:blip>
          <a:stretch>
            <a:fillRect/>
          </a:stretch>
        </p:blipFill>
        <p:spPr>
          <a:xfrm>
            <a:off x="1481525" y="1130800"/>
            <a:ext cx="1680075" cy="1440950"/>
          </a:xfrm>
          <a:prstGeom prst="rect">
            <a:avLst/>
          </a:prstGeom>
          <a:noFill/>
          <a:ln w="28575" cap="flat" cmpd="sng">
            <a:solidFill>
              <a:schemeClr val="dk1"/>
            </a:solidFill>
            <a:prstDash val="solid"/>
            <a:round/>
            <a:headEnd type="none" w="sm" len="sm"/>
            <a:tailEnd type="none" w="sm" len="sm"/>
          </a:ln>
        </p:spPr>
      </p:pic>
      <p:sp>
        <p:nvSpPr>
          <p:cNvPr id="407" name="Google Shape;407;p31"/>
          <p:cNvSpPr txBox="1"/>
          <p:nvPr/>
        </p:nvSpPr>
        <p:spPr>
          <a:xfrm>
            <a:off x="267400" y="2705450"/>
            <a:ext cx="1360500" cy="3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408" name="Google Shape;408;p31"/>
          <p:cNvSpPr txBox="1"/>
          <p:nvPr/>
        </p:nvSpPr>
        <p:spPr>
          <a:xfrm>
            <a:off x="190396" y="2571750"/>
            <a:ext cx="2971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Yale ES playground before and after new bark dust</a:t>
            </a:r>
            <a:endParaRPr sz="1000">
              <a:solidFill>
                <a:schemeClr val="dk1"/>
              </a:solidFill>
              <a:latin typeface="Merriweather"/>
              <a:ea typeface="Merriweather"/>
              <a:cs typeface="Merriweather"/>
              <a:sym typeface="Merriweather"/>
            </a:endParaRPr>
          </a:p>
        </p:txBody>
      </p:sp>
      <p:pic>
        <p:nvPicPr>
          <p:cNvPr id="409" name="Google Shape;409;p31" title="IMG_6541.jpg"/>
          <p:cNvPicPr preferRelativeResize="0"/>
          <p:nvPr/>
        </p:nvPicPr>
        <p:blipFill>
          <a:blip r:embed="rId5">
            <a:alphaModFix/>
          </a:blip>
          <a:stretch>
            <a:fillRect/>
          </a:stretch>
        </p:blipFill>
        <p:spPr>
          <a:xfrm>
            <a:off x="442506" y="3369251"/>
            <a:ext cx="2075966" cy="1556975"/>
          </a:xfrm>
          <a:prstGeom prst="rect">
            <a:avLst/>
          </a:prstGeom>
          <a:noFill/>
          <a:ln w="28575" cap="flat" cmpd="sng">
            <a:solidFill>
              <a:schemeClr val="dk1"/>
            </a:solidFill>
            <a:prstDash val="solid"/>
            <a:round/>
            <a:headEnd type="none" w="sm" len="sm"/>
            <a:tailEnd type="none" w="sm" len="sm"/>
          </a:ln>
        </p:spPr>
      </p:pic>
      <p:pic>
        <p:nvPicPr>
          <p:cNvPr id="410" name="Google Shape;410;p31" title="IMG_5666.jpeg"/>
          <p:cNvPicPr preferRelativeResize="0"/>
          <p:nvPr/>
        </p:nvPicPr>
        <p:blipFill>
          <a:blip r:embed="rId6">
            <a:alphaModFix/>
          </a:blip>
          <a:stretch>
            <a:fillRect/>
          </a:stretch>
        </p:blipFill>
        <p:spPr>
          <a:xfrm>
            <a:off x="2829450" y="3773175"/>
            <a:ext cx="2293325" cy="1200599"/>
          </a:xfrm>
          <a:prstGeom prst="rect">
            <a:avLst/>
          </a:prstGeom>
          <a:noFill/>
          <a:ln w="28575" cap="flat" cmpd="sng">
            <a:solidFill>
              <a:schemeClr val="dk1"/>
            </a:solidFill>
            <a:prstDash val="solid"/>
            <a:round/>
            <a:headEnd type="none" w="sm" len="sm"/>
            <a:tailEnd type="none" w="sm" len="sm"/>
          </a:ln>
        </p:spPr>
      </p:pic>
      <p:pic>
        <p:nvPicPr>
          <p:cNvPr id="411" name="Google Shape;411;p31" title="NFES Playground After"/>
          <p:cNvPicPr preferRelativeResize="0"/>
          <p:nvPr/>
        </p:nvPicPr>
        <p:blipFill>
          <a:blip r:embed="rId7">
            <a:alphaModFix/>
          </a:blip>
          <a:stretch>
            <a:fillRect/>
          </a:stretch>
        </p:blipFill>
        <p:spPr>
          <a:xfrm>
            <a:off x="5447647" y="3369250"/>
            <a:ext cx="1518025" cy="1604525"/>
          </a:xfrm>
          <a:prstGeom prst="rect">
            <a:avLst/>
          </a:prstGeom>
          <a:noFill/>
          <a:ln w="28575" cap="flat" cmpd="sng">
            <a:solidFill>
              <a:schemeClr val="dk1"/>
            </a:solidFill>
            <a:prstDash val="solid"/>
            <a:round/>
            <a:headEnd type="none" w="sm" len="sm"/>
            <a:tailEnd type="none" w="sm" len="sm"/>
          </a:ln>
        </p:spPr>
      </p:pic>
      <p:pic>
        <p:nvPicPr>
          <p:cNvPr id="412" name="Google Shape;412;p31" title="CES Playground Before.jpg"/>
          <p:cNvPicPr preferRelativeResize="0"/>
          <p:nvPr/>
        </p:nvPicPr>
        <p:blipFill>
          <a:blip r:embed="rId8">
            <a:alphaModFix/>
          </a:blip>
          <a:stretch>
            <a:fillRect/>
          </a:stretch>
        </p:blipFill>
        <p:spPr>
          <a:xfrm>
            <a:off x="3691475" y="1134325"/>
            <a:ext cx="1758751" cy="1319075"/>
          </a:xfrm>
          <a:prstGeom prst="rect">
            <a:avLst/>
          </a:prstGeom>
          <a:noFill/>
          <a:ln w="28575" cap="flat" cmpd="sng">
            <a:solidFill>
              <a:schemeClr val="dk1"/>
            </a:solidFill>
            <a:prstDash val="solid"/>
            <a:round/>
            <a:headEnd type="none" w="sm" len="sm"/>
            <a:tailEnd type="none" w="sm" len="sm"/>
          </a:ln>
        </p:spPr>
      </p:pic>
      <p:pic>
        <p:nvPicPr>
          <p:cNvPr id="413" name="Google Shape;413;p31" title="CES Playground After.jpg"/>
          <p:cNvPicPr preferRelativeResize="0"/>
          <p:nvPr/>
        </p:nvPicPr>
        <p:blipFill>
          <a:blip r:embed="rId9">
            <a:alphaModFix/>
          </a:blip>
          <a:stretch>
            <a:fillRect/>
          </a:stretch>
        </p:blipFill>
        <p:spPr>
          <a:xfrm>
            <a:off x="5641926" y="1150450"/>
            <a:ext cx="1758750" cy="1319075"/>
          </a:xfrm>
          <a:prstGeom prst="rect">
            <a:avLst/>
          </a:prstGeom>
          <a:noFill/>
          <a:ln w="28575" cap="flat" cmpd="sng">
            <a:solidFill>
              <a:schemeClr val="dk1"/>
            </a:solidFill>
            <a:prstDash val="solid"/>
            <a:round/>
            <a:headEnd type="none" w="sm" len="sm"/>
            <a:tailEnd type="none" w="sm" len="sm"/>
          </a:ln>
        </p:spPr>
      </p:pic>
      <p:pic>
        <p:nvPicPr>
          <p:cNvPr id="414" name="Google Shape;414;p31" title="New Bark Dust At CES Preschool Playground.jpg"/>
          <p:cNvPicPr preferRelativeResize="0"/>
          <p:nvPr/>
        </p:nvPicPr>
        <p:blipFill>
          <a:blip r:embed="rId10">
            <a:alphaModFix/>
          </a:blip>
          <a:stretch>
            <a:fillRect/>
          </a:stretch>
        </p:blipFill>
        <p:spPr>
          <a:xfrm>
            <a:off x="7702475" y="1130800"/>
            <a:ext cx="1004044" cy="1338725"/>
          </a:xfrm>
          <a:prstGeom prst="rect">
            <a:avLst/>
          </a:prstGeom>
          <a:noFill/>
          <a:ln w="28575" cap="flat" cmpd="sng">
            <a:solidFill>
              <a:schemeClr val="dk1"/>
            </a:solidFill>
            <a:prstDash val="solid"/>
            <a:round/>
            <a:headEnd type="none" w="sm" len="sm"/>
            <a:tailEnd type="none" w="sm" len="sm"/>
          </a:ln>
        </p:spPr>
      </p:pic>
      <p:pic>
        <p:nvPicPr>
          <p:cNvPr id="415" name="Google Shape;415;p31" title="IMG_7405 (1).jpg"/>
          <p:cNvPicPr preferRelativeResize="0"/>
          <p:nvPr/>
        </p:nvPicPr>
        <p:blipFill>
          <a:blip r:embed="rId11">
            <a:alphaModFix/>
          </a:blip>
          <a:stretch>
            <a:fillRect/>
          </a:stretch>
        </p:blipFill>
        <p:spPr>
          <a:xfrm>
            <a:off x="7251225" y="3369275"/>
            <a:ext cx="1581075" cy="1604475"/>
          </a:xfrm>
          <a:prstGeom prst="rect">
            <a:avLst/>
          </a:prstGeom>
          <a:noFill/>
          <a:ln w="28575" cap="flat" cmpd="sng">
            <a:solidFill>
              <a:schemeClr val="dk1"/>
            </a:solidFill>
            <a:prstDash val="solid"/>
            <a:round/>
            <a:headEnd type="none" w="sm" len="sm"/>
            <a:tailEnd type="none" w="sm" len="sm"/>
          </a:ln>
        </p:spPr>
      </p:pic>
      <p:sp>
        <p:nvSpPr>
          <p:cNvPr id="416" name="Google Shape;416;p31"/>
          <p:cNvSpPr txBox="1"/>
          <p:nvPr/>
        </p:nvSpPr>
        <p:spPr>
          <a:xfrm>
            <a:off x="2893763" y="3233963"/>
            <a:ext cx="2178600" cy="36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NFES playgrounds before and after new bark dust</a:t>
            </a:r>
            <a:endParaRPr sz="1000">
              <a:solidFill>
                <a:schemeClr val="dk1"/>
              </a:solidFill>
              <a:latin typeface="Merriweather"/>
              <a:ea typeface="Merriweather"/>
              <a:cs typeface="Merriweather"/>
              <a:sym typeface="Merriweather"/>
            </a:endParaRPr>
          </a:p>
        </p:txBody>
      </p:sp>
      <p:sp>
        <p:nvSpPr>
          <p:cNvPr id="417" name="Google Shape;417;p31"/>
          <p:cNvSpPr txBox="1"/>
          <p:nvPr/>
        </p:nvSpPr>
        <p:spPr>
          <a:xfrm>
            <a:off x="4572000" y="2570000"/>
            <a:ext cx="3767100" cy="24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CES playgrounds before and after new bark dust</a:t>
            </a:r>
            <a:endParaRPr sz="1000">
              <a:solidFill>
                <a:schemeClr val="dk1"/>
              </a:solidFill>
              <a:latin typeface="Merriweather"/>
              <a:ea typeface="Merriweather"/>
              <a:cs typeface="Merriweather"/>
              <a:sym typeface="Merriweath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GOALS for Maintenance Crew:</a:t>
            </a:r>
            <a:endParaRPr>
              <a:latin typeface="Merriweather"/>
              <a:ea typeface="Merriweather"/>
              <a:cs typeface="Merriweather"/>
              <a:sym typeface="Merriweather"/>
            </a:endParaRPr>
          </a:p>
        </p:txBody>
      </p:sp>
      <p:sp>
        <p:nvSpPr>
          <p:cNvPr id="63" name="Google Shape;63;p14"/>
          <p:cNvSpPr txBox="1"/>
          <p:nvPr/>
        </p:nvSpPr>
        <p:spPr>
          <a:xfrm>
            <a:off x="314575" y="1313400"/>
            <a:ext cx="3806400" cy="32715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Paint CES principal’s office</a:t>
            </a: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WMS bathroom and locker room stall replacements</a:t>
            </a: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WMS Yellow Hall painting</a:t>
            </a: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Fix and paint two portables at WMS</a:t>
            </a: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Carpet repairs</a:t>
            </a: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Clean and repair gutters</a:t>
            </a: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Repair fridge floor at NFES</a:t>
            </a:r>
            <a:endParaRPr sz="1600">
              <a:solidFill>
                <a:schemeClr val="dk1"/>
              </a:solidFill>
              <a:latin typeface="Merriweather"/>
              <a:ea typeface="Merriweather"/>
              <a:cs typeface="Merriweather"/>
              <a:sym typeface="Merriweather"/>
            </a:endParaRPr>
          </a:p>
          <a:p>
            <a:pPr marL="457200" lvl="0" indent="-330200" algn="l" rtl="0">
              <a:spcBef>
                <a:spcPts val="0"/>
              </a:spcBef>
              <a:spcAft>
                <a:spcPts val="0"/>
              </a:spcAft>
              <a:buClr>
                <a:schemeClr val="dk1"/>
              </a:buClr>
              <a:buSzPts val="1600"/>
              <a:buFont typeface="Merriweather"/>
              <a:buChar char="●"/>
            </a:pPr>
            <a:r>
              <a:rPr lang="en" sz="1600">
                <a:solidFill>
                  <a:schemeClr val="dk1"/>
                </a:solidFill>
                <a:latin typeface="Merriweather"/>
                <a:ea typeface="Merriweather"/>
                <a:cs typeface="Merriweather"/>
                <a:sym typeface="Merriweather"/>
              </a:rPr>
              <a:t>Annual floral cooler and floral walk-in maintenance</a:t>
            </a:r>
            <a:endParaRPr sz="1600">
              <a:solidFill>
                <a:schemeClr val="dk1"/>
              </a:solidFill>
              <a:latin typeface="Merriweather"/>
              <a:ea typeface="Merriweather"/>
              <a:cs typeface="Merriweather"/>
              <a:sym typeface="Merriweather"/>
            </a:endParaRPr>
          </a:p>
        </p:txBody>
      </p:sp>
      <p:sp>
        <p:nvSpPr>
          <p:cNvPr id="64" name="Google Shape;64;p14"/>
          <p:cNvSpPr txBox="1"/>
          <p:nvPr/>
        </p:nvSpPr>
        <p:spPr>
          <a:xfrm>
            <a:off x="4973450" y="1313400"/>
            <a:ext cx="3806400" cy="20586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Change sink filter system in </a:t>
            </a:r>
            <a:r>
              <a:rPr lang="en-US" sz="1500" dirty="0">
                <a:solidFill>
                  <a:schemeClr val="dk1"/>
                </a:solidFill>
                <a:latin typeface="Merriweather"/>
                <a:ea typeface="Merriweather"/>
                <a:cs typeface="Merriweather"/>
                <a:sym typeface="Merriweather"/>
              </a:rPr>
              <a:t>r</a:t>
            </a:r>
            <a:r>
              <a:rPr lang="en" sz="1500" dirty="0">
                <a:solidFill>
                  <a:schemeClr val="dk1"/>
                </a:solidFill>
                <a:latin typeface="Merriweather"/>
                <a:ea typeface="Merriweather"/>
                <a:cs typeface="Merriweather"/>
                <a:sym typeface="Merriweather"/>
              </a:rPr>
              <a:t>oom 1409 at HS &amp; in floral shop</a:t>
            </a:r>
            <a:endParaRPr sz="1500" dirty="0">
              <a:solidFill>
                <a:schemeClr val="dk1"/>
              </a:solidFill>
              <a:latin typeface="Merriweather"/>
              <a:ea typeface="Merriweather"/>
              <a:cs typeface="Merriweather"/>
              <a:sym typeface="Merriweather"/>
            </a:endParaRPr>
          </a:p>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Replace HVAC filters</a:t>
            </a:r>
            <a:endParaRPr sz="1500" dirty="0">
              <a:solidFill>
                <a:schemeClr val="dk1"/>
              </a:solidFill>
              <a:latin typeface="Merriweather"/>
              <a:ea typeface="Merriweather"/>
              <a:cs typeface="Merriweather"/>
              <a:sym typeface="Merriweather"/>
            </a:endParaRPr>
          </a:p>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Installation of bird netting/bird spikes outside room 1409</a:t>
            </a:r>
            <a:endParaRPr sz="1500" dirty="0">
              <a:solidFill>
                <a:schemeClr val="dk1"/>
              </a:solidFill>
              <a:latin typeface="Merriweather"/>
              <a:ea typeface="Merriweather"/>
              <a:cs typeface="Merriweather"/>
              <a:sym typeface="Merriweather"/>
            </a:endParaRPr>
          </a:p>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Room moves</a:t>
            </a:r>
            <a:endParaRPr sz="1500" dirty="0">
              <a:solidFill>
                <a:schemeClr val="dk1"/>
              </a:solidFill>
              <a:latin typeface="Merriweather"/>
              <a:ea typeface="Merriweather"/>
              <a:cs typeface="Merriweather"/>
              <a:sym typeface="Merriweather"/>
            </a:endParaRPr>
          </a:p>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Complete 60 work order requests</a:t>
            </a:r>
            <a:endParaRPr sz="1500" dirty="0">
              <a:solidFill>
                <a:schemeClr val="dk1"/>
              </a:solidFill>
              <a:latin typeface="Merriweather"/>
              <a:ea typeface="Merriweather"/>
              <a:cs typeface="Merriweather"/>
              <a:sym typeface="Merriweather"/>
            </a:endParaRPr>
          </a:p>
        </p:txBody>
      </p:sp>
      <p:pic>
        <p:nvPicPr>
          <p:cNvPr id="65" name="Google Shape;65;p14" title="IMG_7616.jpg"/>
          <p:cNvPicPr preferRelativeResize="0"/>
          <p:nvPr/>
        </p:nvPicPr>
        <p:blipFill>
          <a:blip r:embed="rId3">
            <a:alphaModFix/>
          </a:blip>
          <a:stretch>
            <a:fillRect/>
          </a:stretch>
        </p:blipFill>
        <p:spPr>
          <a:xfrm>
            <a:off x="4324425" y="3579702"/>
            <a:ext cx="1735200" cy="1301375"/>
          </a:xfrm>
          <a:prstGeom prst="rect">
            <a:avLst/>
          </a:prstGeom>
          <a:noFill/>
          <a:ln w="28575" cap="flat" cmpd="sng">
            <a:solidFill>
              <a:schemeClr val="dk1"/>
            </a:solidFill>
            <a:prstDash val="solid"/>
            <a:round/>
            <a:headEnd type="none" w="sm" len="sm"/>
            <a:tailEnd type="none" w="sm" len="sm"/>
          </a:ln>
        </p:spPr>
      </p:pic>
      <p:pic>
        <p:nvPicPr>
          <p:cNvPr id="66" name="Google Shape;66;p14" title="IMG_7617.jpg"/>
          <p:cNvPicPr preferRelativeResize="0"/>
          <p:nvPr/>
        </p:nvPicPr>
        <p:blipFill>
          <a:blip r:embed="rId4">
            <a:alphaModFix/>
          </a:blip>
          <a:stretch>
            <a:fillRect/>
          </a:stretch>
        </p:blipFill>
        <p:spPr>
          <a:xfrm>
            <a:off x="7229725" y="3579700"/>
            <a:ext cx="1735166" cy="1301375"/>
          </a:xfrm>
          <a:prstGeom prst="rect">
            <a:avLst/>
          </a:prstGeom>
          <a:noFill/>
          <a:ln w="28575" cap="flat" cmpd="sng">
            <a:solidFill>
              <a:schemeClr val="dk1"/>
            </a:solidFill>
            <a:prstDash val="solid"/>
            <a:round/>
            <a:headEnd type="none" w="sm" len="sm"/>
            <a:tailEnd type="none" w="sm" len="sm"/>
          </a:ln>
        </p:spPr>
      </p:pic>
      <p:sp>
        <p:nvSpPr>
          <p:cNvPr id="67" name="Google Shape;67;p14"/>
          <p:cNvSpPr txBox="1"/>
          <p:nvPr/>
        </p:nvSpPr>
        <p:spPr>
          <a:xfrm>
            <a:off x="6120125" y="3667675"/>
            <a:ext cx="1049100" cy="139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NFES new portable cabinets and cubbies installed by Maintenance</a:t>
            </a:r>
            <a:endParaRPr sz="1000">
              <a:solidFill>
                <a:schemeClr val="dk1"/>
              </a:solidFill>
              <a:latin typeface="Merriweather"/>
              <a:ea typeface="Merriweather"/>
              <a:cs typeface="Merriweather"/>
              <a:sym typeface="Merriweathe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421"/>
        <p:cNvGrpSpPr/>
        <p:nvPr/>
      </p:nvGrpSpPr>
      <p:grpSpPr>
        <a:xfrm>
          <a:off x="0" y="0"/>
          <a:ext cx="0" cy="0"/>
          <a:chOff x="0" y="0"/>
          <a:chExt cx="0" cy="0"/>
        </a:xfrm>
      </p:grpSpPr>
      <p:sp>
        <p:nvSpPr>
          <p:cNvPr id="422" name="Google Shape;422;p32"/>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Additional Projects </a:t>
            </a:r>
            <a:endParaRPr>
              <a:latin typeface="Merriweather"/>
              <a:ea typeface="Merriweather"/>
              <a:cs typeface="Merriweather"/>
              <a:sym typeface="Merriweather"/>
            </a:endParaRPr>
          </a:p>
        </p:txBody>
      </p:sp>
      <p:pic>
        <p:nvPicPr>
          <p:cNvPr id="423" name="Google Shape;423;p32" title="NFES Rm 104.jpg"/>
          <p:cNvPicPr preferRelativeResize="0"/>
          <p:nvPr/>
        </p:nvPicPr>
        <p:blipFill>
          <a:blip r:embed="rId3">
            <a:alphaModFix/>
          </a:blip>
          <a:stretch>
            <a:fillRect/>
          </a:stretch>
        </p:blipFill>
        <p:spPr>
          <a:xfrm>
            <a:off x="1905350" y="1163125"/>
            <a:ext cx="1524450" cy="1267850"/>
          </a:xfrm>
          <a:prstGeom prst="rect">
            <a:avLst/>
          </a:prstGeom>
          <a:noFill/>
          <a:ln w="28575" cap="flat" cmpd="sng">
            <a:solidFill>
              <a:schemeClr val="dk1"/>
            </a:solidFill>
            <a:prstDash val="solid"/>
            <a:round/>
            <a:headEnd type="none" w="sm" len="sm"/>
            <a:tailEnd type="none" w="sm" len="sm"/>
          </a:ln>
        </p:spPr>
      </p:pic>
      <p:pic>
        <p:nvPicPr>
          <p:cNvPr id="424" name="Google Shape;424;p32" title="NFES Rm 104-2.jpg"/>
          <p:cNvPicPr preferRelativeResize="0"/>
          <p:nvPr/>
        </p:nvPicPr>
        <p:blipFill>
          <a:blip r:embed="rId4">
            <a:alphaModFix/>
          </a:blip>
          <a:stretch>
            <a:fillRect/>
          </a:stretch>
        </p:blipFill>
        <p:spPr>
          <a:xfrm>
            <a:off x="184675" y="1163125"/>
            <a:ext cx="1524450" cy="1267850"/>
          </a:xfrm>
          <a:prstGeom prst="rect">
            <a:avLst/>
          </a:prstGeom>
          <a:noFill/>
          <a:ln w="28575" cap="flat" cmpd="sng">
            <a:solidFill>
              <a:schemeClr val="dk1"/>
            </a:solidFill>
            <a:prstDash val="solid"/>
            <a:round/>
            <a:headEnd type="none" w="sm" len="sm"/>
            <a:tailEnd type="none" w="sm" len="sm"/>
          </a:ln>
        </p:spPr>
      </p:pic>
      <p:sp>
        <p:nvSpPr>
          <p:cNvPr id="425" name="Google Shape;425;p32"/>
          <p:cNvSpPr txBox="1"/>
          <p:nvPr/>
        </p:nvSpPr>
        <p:spPr>
          <a:xfrm>
            <a:off x="567400" y="2381400"/>
            <a:ext cx="2445000" cy="38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NFES Room 104 carpet before and after replacement</a:t>
            </a:r>
            <a:endParaRPr sz="1000">
              <a:solidFill>
                <a:schemeClr val="dk1"/>
              </a:solidFill>
              <a:latin typeface="Merriweather"/>
              <a:ea typeface="Merriweather"/>
              <a:cs typeface="Merriweather"/>
              <a:sym typeface="Merriweather"/>
            </a:endParaRPr>
          </a:p>
        </p:txBody>
      </p:sp>
      <p:pic>
        <p:nvPicPr>
          <p:cNvPr id="426" name="Google Shape;426;p32" title="IMG_7414.jpg"/>
          <p:cNvPicPr preferRelativeResize="0"/>
          <p:nvPr/>
        </p:nvPicPr>
        <p:blipFill>
          <a:blip r:embed="rId5">
            <a:alphaModFix/>
          </a:blip>
          <a:stretch>
            <a:fillRect/>
          </a:stretch>
        </p:blipFill>
        <p:spPr>
          <a:xfrm>
            <a:off x="5097738" y="3503825"/>
            <a:ext cx="1758325" cy="1318744"/>
          </a:xfrm>
          <a:prstGeom prst="rect">
            <a:avLst/>
          </a:prstGeom>
          <a:noFill/>
          <a:ln w="28575" cap="flat" cmpd="sng">
            <a:solidFill>
              <a:schemeClr val="dk1"/>
            </a:solidFill>
            <a:prstDash val="solid"/>
            <a:round/>
            <a:headEnd type="none" w="sm" len="sm"/>
            <a:tailEnd type="none" w="sm" len="sm"/>
          </a:ln>
        </p:spPr>
      </p:pic>
      <p:pic>
        <p:nvPicPr>
          <p:cNvPr id="427" name="Google Shape;427;p32" title="New portable NFES.jpg"/>
          <p:cNvPicPr preferRelativeResize="0"/>
          <p:nvPr/>
        </p:nvPicPr>
        <p:blipFill>
          <a:blip r:embed="rId6">
            <a:alphaModFix/>
          </a:blip>
          <a:stretch>
            <a:fillRect/>
          </a:stretch>
        </p:blipFill>
        <p:spPr>
          <a:xfrm>
            <a:off x="2840575" y="3451350"/>
            <a:ext cx="2008550" cy="1371225"/>
          </a:xfrm>
          <a:prstGeom prst="rect">
            <a:avLst/>
          </a:prstGeom>
          <a:noFill/>
          <a:ln w="28575" cap="flat" cmpd="sng">
            <a:solidFill>
              <a:schemeClr val="dk1"/>
            </a:solidFill>
            <a:prstDash val="solid"/>
            <a:round/>
            <a:headEnd type="none" w="sm" len="sm"/>
            <a:tailEnd type="none" w="sm" len="sm"/>
          </a:ln>
        </p:spPr>
      </p:pic>
      <p:pic>
        <p:nvPicPr>
          <p:cNvPr id="428" name="Google Shape;428;p32" title="IMG_7019.jpg"/>
          <p:cNvPicPr preferRelativeResize="0"/>
          <p:nvPr/>
        </p:nvPicPr>
        <p:blipFill>
          <a:blip r:embed="rId7">
            <a:alphaModFix/>
          </a:blip>
          <a:stretch>
            <a:fillRect/>
          </a:stretch>
        </p:blipFill>
        <p:spPr>
          <a:xfrm>
            <a:off x="7327950" y="3484175"/>
            <a:ext cx="1428400" cy="953650"/>
          </a:xfrm>
          <a:prstGeom prst="rect">
            <a:avLst/>
          </a:prstGeom>
          <a:noFill/>
          <a:ln w="28575" cap="flat" cmpd="sng">
            <a:solidFill>
              <a:schemeClr val="dk1"/>
            </a:solidFill>
            <a:prstDash val="solid"/>
            <a:round/>
            <a:headEnd type="none" w="sm" len="sm"/>
            <a:tailEnd type="none" w="sm" len="sm"/>
          </a:ln>
        </p:spPr>
      </p:pic>
      <p:pic>
        <p:nvPicPr>
          <p:cNvPr id="429" name="Google Shape;429;p32" title="New Portable Roof.jpg"/>
          <p:cNvPicPr preferRelativeResize="0"/>
          <p:nvPr/>
        </p:nvPicPr>
        <p:blipFill>
          <a:blip r:embed="rId8">
            <a:alphaModFix/>
          </a:blip>
          <a:stretch>
            <a:fillRect/>
          </a:stretch>
        </p:blipFill>
        <p:spPr>
          <a:xfrm>
            <a:off x="7185000" y="1209975"/>
            <a:ext cx="1647300" cy="1601700"/>
          </a:xfrm>
          <a:prstGeom prst="rect">
            <a:avLst/>
          </a:prstGeom>
          <a:noFill/>
          <a:ln w="28575" cap="flat" cmpd="sng">
            <a:solidFill>
              <a:schemeClr val="dk1"/>
            </a:solidFill>
            <a:prstDash val="solid"/>
            <a:round/>
            <a:headEnd type="none" w="sm" len="sm"/>
            <a:tailEnd type="none" w="sm" len="sm"/>
          </a:ln>
        </p:spPr>
      </p:pic>
      <p:pic>
        <p:nvPicPr>
          <p:cNvPr id="430" name="Google Shape;430;p32" title="CES 207 Carpet 2.jpg"/>
          <p:cNvPicPr preferRelativeResize="0"/>
          <p:nvPr/>
        </p:nvPicPr>
        <p:blipFill>
          <a:blip r:embed="rId9">
            <a:alphaModFix/>
          </a:blip>
          <a:stretch>
            <a:fillRect/>
          </a:stretch>
        </p:blipFill>
        <p:spPr>
          <a:xfrm>
            <a:off x="3607300" y="1154600"/>
            <a:ext cx="1143000" cy="1299300"/>
          </a:xfrm>
          <a:prstGeom prst="rect">
            <a:avLst/>
          </a:prstGeom>
          <a:noFill/>
          <a:ln w="28575" cap="flat" cmpd="sng">
            <a:solidFill>
              <a:schemeClr val="dk1"/>
            </a:solidFill>
            <a:prstDash val="solid"/>
            <a:round/>
            <a:headEnd type="none" w="sm" len="sm"/>
            <a:tailEnd type="none" w="sm" len="sm"/>
          </a:ln>
        </p:spPr>
      </p:pic>
      <p:pic>
        <p:nvPicPr>
          <p:cNvPr id="431" name="Google Shape;431;p32" title="IMG_7618.jpg"/>
          <p:cNvPicPr preferRelativeResize="0"/>
          <p:nvPr/>
        </p:nvPicPr>
        <p:blipFill>
          <a:blip r:embed="rId10">
            <a:alphaModFix/>
          </a:blip>
          <a:stretch>
            <a:fillRect/>
          </a:stretch>
        </p:blipFill>
        <p:spPr>
          <a:xfrm>
            <a:off x="4927800" y="1154600"/>
            <a:ext cx="1524450" cy="1299291"/>
          </a:xfrm>
          <a:prstGeom prst="rect">
            <a:avLst/>
          </a:prstGeom>
          <a:noFill/>
          <a:ln w="28575" cap="flat" cmpd="sng">
            <a:solidFill>
              <a:schemeClr val="dk1"/>
            </a:solidFill>
            <a:prstDash val="solid"/>
            <a:round/>
            <a:headEnd type="none" w="sm" len="sm"/>
            <a:tailEnd type="none" w="sm" len="sm"/>
          </a:ln>
        </p:spPr>
      </p:pic>
      <p:sp>
        <p:nvSpPr>
          <p:cNvPr id="432" name="Google Shape;432;p32"/>
          <p:cNvSpPr txBox="1"/>
          <p:nvPr/>
        </p:nvSpPr>
        <p:spPr>
          <a:xfrm>
            <a:off x="3715250" y="2430975"/>
            <a:ext cx="2766900" cy="38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CES Room 207 before and after carpet replacement</a:t>
            </a:r>
            <a:endParaRPr sz="1000">
              <a:solidFill>
                <a:schemeClr val="dk1"/>
              </a:solidFill>
              <a:latin typeface="Merriweather"/>
              <a:ea typeface="Merriweather"/>
              <a:cs typeface="Merriweather"/>
              <a:sym typeface="Merriweather"/>
            </a:endParaRPr>
          </a:p>
        </p:txBody>
      </p:sp>
      <p:sp>
        <p:nvSpPr>
          <p:cNvPr id="433" name="Google Shape;433;p32"/>
          <p:cNvSpPr txBox="1"/>
          <p:nvPr/>
        </p:nvSpPr>
        <p:spPr>
          <a:xfrm>
            <a:off x="7100000" y="2795325"/>
            <a:ext cx="1884300" cy="62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New roofs on two portables at NFES-Exterior painting still to be done </a:t>
            </a:r>
            <a:endParaRPr sz="1000">
              <a:solidFill>
                <a:schemeClr val="dk1"/>
              </a:solidFill>
              <a:latin typeface="Merriweather"/>
              <a:ea typeface="Merriweather"/>
              <a:cs typeface="Merriweather"/>
              <a:sym typeface="Merriweather"/>
            </a:endParaRPr>
          </a:p>
        </p:txBody>
      </p:sp>
      <p:sp>
        <p:nvSpPr>
          <p:cNvPr id="434" name="Google Shape;434;p32"/>
          <p:cNvSpPr txBox="1"/>
          <p:nvPr/>
        </p:nvSpPr>
        <p:spPr>
          <a:xfrm>
            <a:off x="6984600" y="4398500"/>
            <a:ext cx="2048100" cy="38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Merriweather"/>
                <a:ea typeface="Merriweather"/>
                <a:cs typeface="Merriweather"/>
                <a:sym typeface="Merriweather"/>
              </a:rPr>
              <a:t>All crosswalks, curbs, speed bumps, and handicap parking spots were given fresh  paint</a:t>
            </a:r>
            <a:endParaRPr sz="900">
              <a:solidFill>
                <a:schemeClr val="dk1"/>
              </a:solidFill>
              <a:latin typeface="Merriweather"/>
              <a:ea typeface="Merriweather"/>
              <a:cs typeface="Merriweather"/>
              <a:sym typeface="Merriweather"/>
            </a:endParaRPr>
          </a:p>
        </p:txBody>
      </p:sp>
      <p:sp>
        <p:nvSpPr>
          <p:cNvPr id="435" name="Google Shape;435;p32"/>
          <p:cNvSpPr txBox="1"/>
          <p:nvPr/>
        </p:nvSpPr>
        <p:spPr>
          <a:xfrm>
            <a:off x="5034750" y="3020050"/>
            <a:ext cx="1884300" cy="27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Both gym floors refinished at WHS</a:t>
            </a:r>
            <a:endParaRPr sz="1000">
              <a:solidFill>
                <a:schemeClr val="dk1"/>
              </a:solidFill>
              <a:latin typeface="Merriweather"/>
              <a:ea typeface="Merriweather"/>
              <a:cs typeface="Merriweather"/>
              <a:sym typeface="Merriweather"/>
            </a:endParaRPr>
          </a:p>
        </p:txBody>
      </p:sp>
      <p:sp>
        <p:nvSpPr>
          <p:cNvPr id="436" name="Google Shape;436;p32"/>
          <p:cNvSpPr txBox="1"/>
          <p:nvPr/>
        </p:nvSpPr>
        <p:spPr>
          <a:xfrm>
            <a:off x="2837900" y="2969025"/>
            <a:ext cx="1950900" cy="27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New portable was installed at NFES</a:t>
            </a:r>
            <a:endParaRPr sz="1000">
              <a:solidFill>
                <a:schemeClr val="dk1"/>
              </a:solidFill>
              <a:latin typeface="Merriweather"/>
              <a:ea typeface="Merriweather"/>
              <a:cs typeface="Merriweather"/>
              <a:sym typeface="Merriweather"/>
            </a:endParaRPr>
          </a:p>
        </p:txBody>
      </p:sp>
      <p:pic>
        <p:nvPicPr>
          <p:cNvPr id="437" name="Google Shape;437;p32" title="IMG_7622.jpg"/>
          <p:cNvPicPr preferRelativeResize="0"/>
          <p:nvPr/>
        </p:nvPicPr>
        <p:blipFill>
          <a:blip r:embed="rId11">
            <a:alphaModFix/>
          </a:blip>
          <a:stretch>
            <a:fillRect/>
          </a:stretch>
        </p:blipFill>
        <p:spPr>
          <a:xfrm>
            <a:off x="1067500" y="2808150"/>
            <a:ext cx="1524450" cy="1129450"/>
          </a:xfrm>
          <a:prstGeom prst="rect">
            <a:avLst/>
          </a:prstGeom>
          <a:noFill/>
          <a:ln w="28575" cap="flat" cmpd="sng">
            <a:solidFill>
              <a:schemeClr val="dk1"/>
            </a:solidFill>
            <a:prstDash val="solid"/>
            <a:round/>
            <a:headEnd type="none" w="sm" len="sm"/>
            <a:tailEnd type="none" w="sm" len="sm"/>
          </a:ln>
        </p:spPr>
      </p:pic>
      <p:pic>
        <p:nvPicPr>
          <p:cNvPr id="438" name="Google Shape;438;p32" title="IMG_7623.jpg"/>
          <p:cNvPicPr preferRelativeResize="0"/>
          <p:nvPr/>
        </p:nvPicPr>
        <p:blipFill>
          <a:blip r:embed="rId12">
            <a:alphaModFix/>
          </a:blip>
          <a:stretch>
            <a:fillRect/>
          </a:stretch>
        </p:blipFill>
        <p:spPr>
          <a:xfrm>
            <a:off x="311700" y="4057325"/>
            <a:ext cx="1647300" cy="1025175"/>
          </a:xfrm>
          <a:prstGeom prst="rect">
            <a:avLst/>
          </a:prstGeom>
          <a:noFill/>
          <a:ln w="28575" cap="flat" cmpd="sng">
            <a:solidFill>
              <a:schemeClr val="dk1"/>
            </a:solidFill>
            <a:prstDash val="solid"/>
            <a:round/>
            <a:headEnd type="none" w="sm" len="sm"/>
            <a:tailEnd type="none" w="sm" len="sm"/>
          </a:ln>
        </p:spPr>
      </p:pic>
      <p:sp>
        <p:nvSpPr>
          <p:cNvPr id="439" name="Google Shape;439;p32"/>
          <p:cNvSpPr txBox="1"/>
          <p:nvPr/>
        </p:nvSpPr>
        <p:spPr>
          <a:xfrm>
            <a:off x="184675" y="2839150"/>
            <a:ext cx="829800" cy="1061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1"/>
                </a:solidFill>
                <a:latin typeface="Merriweather"/>
                <a:ea typeface="Merriweather"/>
                <a:cs typeface="Merriweather"/>
                <a:sym typeface="Merriweather"/>
              </a:rPr>
              <a:t>Both gyms at WMS had their floors refinished</a:t>
            </a:r>
            <a:endParaRPr sz="1000">
              <a:solidFill>
                <a:schemeClr val="dk1"/>
              </a:solidFill>
              <a:latin typeface="Merriweather"/>
              <a:ea typeface="Merriweather"/>
              <a:cs typeface="Merriweather"/>
              <a:sym typeface="Merriweathe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443"/>
        <p:cNvGrpSpPr/>
        <p:nvPr/>
      </p:nvGrpSpPr>
      <p:grpSpPr>
        <a:xfrm>
          <a:off x="0" y="0"/>
          <a:ext cx="0" cy="0"/>
          <a:chOff x="0" y="0"/>
          <a:chExt cx="0" cy="0"/>
        </a:xfrm>
      </p:grpSpPr>
      <p:sp>
        <p:nvSpPr>
          <p:cNvPr id="444" name="Google Shape;444;p33"/>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Summer 2025 Employees of the Week</a:t>
            </a:r>
            <a:endParaRPr>
              <a:latin typeface="Merriweather"/>
              <a:ea typeface="Merriweather"/>
              <a:cs typeface="Merriweather"/>
              <a:sym typeface="Merriweather"/>
            </a:endParaRPr>
          </a:p>
        </p:txBody>
      </p:sp>
      <p:sp>
        <p:nvSpPr>
          <p:cNvPr id="445" name="Google Shape;445;p33"/>
          <p:cNvSpPr txBox="1"/>
          <p:nvPr/>
        </p:nvSpPr>
        <p:spPr>
          <a:xfrm>
            <a:off x="226925" y="2260150"/>
            <a:ext cx="11955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446" name="Google Shape;446;p33"/>
          <p:cNvSpPr txBox="1"/>
          <p:nvPr/>
        </p:nvSpPr>
        <p:spPr>
          <a:xfrm>
            <a:off x="3899700" y="1303825"/>
            <a:ext cx="13446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447" name="Google Shape;447;p33"/>
          <p:cNvSpPr txBox="1"/>
          <p:nvPr/>
        </p:nvSpPr>
        <p:spPr>
          <a:xfrm>
            <a:off x="105200" y="4152550"/>
            <a:ext cx="15078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448" name="Google Shape;448;p33"/>
          <p:cNvSpPr txBox="1"/>
          <p:nvPr/>
        </p:nvSpPr>
        <p:spPr>
          <a:xfrm>
            <a:off x="7644600" y="3101825"/>
            <a:ext cx="14391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449" name="Google Shape;449;p33"/>
          <p:cNvSpPr txBox="1"/>
          <p:nvPr/>
        </p:nvSpPr>
        <p:spPr>
          <a:xfrm>
            <a:off x="6008625" y="2131325"/>
            <a:ext cx="2673900"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450" name="Google Shape;450;p33"/>
          <p:cNvSpPr txBox="1"/>
          <p:nvPr/>
        </p:nvSpPr>
        <p:spPr>
          <a:xfrm>
            <a:off x="330325" y="1368450"/>
            <a:ext cx="1549200" cy="6843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Joey Asmus</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Swing Custodian</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Green Hall</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WMS</a:t>
            </a:r>
            <a:endParaRPr sz="1000">
              <a:solidFill>
                <a:schemeClr val="dk1"/>
              </a:solidFill>
              <a:latin typeface="Merriweather"/>
              <a:ea typeface="Merriweather"/>
              <a:cs typeface="Merriweather"/>
              <a:sym typeface="Merriweather"/>
            </a:endParaRPr>
          </a:p>
        </p:txBody>
      </p:sp>
      <p:sp>
        <p:nvSpPr>
          <p:cNvPr id="451" name="Google Shape;451;p33"/>
          <p:cNvSpPr txBox="1"/>
          <p:nvPr/>
        </p:nvSpPr>
        <p:spPr>
          <a:xfrm>
            <a:off x="2531413" y="1368450"/>
            <a:ext cx="1849200" cy="6843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Chris Lefever</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Swing Custodian</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Second Floor &amp; Library</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WHS </a:t>
            </a:r>
            <a:endParaRPr sz="1000">
              <a:solidFill>
                <a:schemeClr val="dk1"/>
              </a:solidFill>
              <a:latin typeface="Merriweather"/>
              <a:ea typeface="Merriweather"/>
              <a:cs typeface="Merriweather"/>
              <a:sym typeface="Merriweather"/>
            </a:endParaRPr>
          </a:p>
        </p:txBody>
      </p:sp>
      <p:sp>
        <p:nvSpPr>
          <p:cNvPr id="452" name="Google Shape;452;p33"/>
          <p:cNvSpPr txBox="1"/>
          <p:nvPr/>
        </p:nvSpPr>
        <p:spPr>
          <a:xfrm>
            <a:off x="4992150" y="1368450"/>
            <a:ext cx="1549200" cy="6843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Frank Springer</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Day Custodian</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WMS</a:t>
            </a:r>
            <a:endParaRPr sz="1000">
              <a:solidFill>
                <a:schemeClr val="dk1"/>
              </a:solidFill>
              <a:latin typeface="Merriweather"/>
              <a:ea typeface="Merriweather"/>
              <a:cs typeface="Merriweather"/>
              <a:sym typeface="Merriweather"/>
            </a:endParaRPr>
          </a:p>
        </p:txBody>
      </p:sp>
      <p:sp>
        <p:nvSpPr>
          <p:cNvPr id="453" name="Google Shape;453;p33"/>
          <p:cNvSpPr txBox="1"/>
          <p:nvPr/>
        </p:nvSpPr>
        <p:spPr>
          <a:xfrm>
            <a:off x="7264475" y="1368450"/>
            <a:ext cx="1549200" cy="6843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Michelle Worley</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Day Custodian</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NFES</a:t>
            </a:r>
            <a:endParaRPr sz="1000">
              <a:solidFill>
                <a:schemeClr val="dk1"/>
              </a:solidFill>
              <a:latin typeface="Merriweather"/>
              <a:ea typeface="Merriweather"/>
              <a:cs typeface="Merriweather"/>
              <a:sym typeface="Merriweather"/>
            </a:endParaRPr>
          </a:p>
        </p:txBody>
      </p:sp>
      <p:sp>
        <p:nvSpPr>
          <p:cNvPr id="454" name="Google Shape;454;p33"/>
          <p:cNvSpPr txBox="1"/>
          <p:nvPr/>
        </p:nvSpPr>
        <p:spPr>
          <a:xfrm>
            <a:off x="330325" y="3258950"/>
            <a:ext cx="1549200" cy="6843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Lee Kouvo</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Swing Custodian</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NFES</a:t>
            </a:r>
            <a:endParaRPr sz="1000">
              <a:solidFill>
                <a:schemeClr val="dk1"/>
              </a:solidFill>
              <a:latin typeface="Merriweather"/>
              <a:ea typeface="Merriweather"/>
              <a:cs typeface="Merriweather"/>
              <a:sym typeface="Merriweather"/>
            </a:endParaRPr>
          </a:p>
        </p:txBody>
      </p:sp>
      <p:sp>
        <p:nvSpPr>
          <p:cNvPr id="455" name="Google Shape;455;p33"/>
          <p:cNvSpPr txBox="1"/>
          <p:nvPr/>
        </p:nvSpPr>
        <p:spPr>
          <a:xfrm>
            <a:off x="2303388" y="3258950"/>
            <a:ext cx="1549200" cy="6843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L. Camille Wilson</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Day Custodian</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WHS</a:t>
            </a:r>
            <a:endParaRPr sz="1000">
              <a:solidFill>
                <a:schemeClr val="dk1"/>
              </a:solidFill>
              <a:latin typeface="Merriweather"/>
              <a:ea typeface="Merriweather"/>
              <a:cs typeface="Merriweather"/>
              <a:sym typeface="Merriweather"/>
            </a:endParaRPr>
          </a:p>
        </p:txBody>
      </p:sp>
      <p:sp>
        <p:nvSpPr>
          <p:cNvPr id="456" name="Google Shape;456;p33"/>
          <p:cNvSpPr txBox="1"/>
          <p:nvPr/>
        </p:nvSpPr>
        <p:spPr>
          <a:xfrm>
            <a:off x="4276450" y="3258950"/>
            <a:ext cx="1549200" cy="6843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Troy Maynard</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Swing Custodian</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WMS</a:t>
            </a:r>
            <a:endParaRPr sz="1000">
              <a:solidFill>
                <a:schemeClr val="dk1"/>
              </a:solidFill>
              <a:latin typeface="Merriweather"/>
              <a:ea typeface="Merriweather"/>
              <a:cs typeface="Merriweather"/>
              <a:sym typeface="Merriweather"/>
            </a:endParaRPr>
          </a:p>
        </p:txBody>
      </p:sp>
      <p:sp>
        <p:nvSpPr>
          <p:cNvPr id="457" name="Google Shape;457;p33"/>
          <p:cNvSpPr txBox="1"/>
          <p:nvPr/>
        </p:nvSpPr>
        <p:spPr>
          <a:xfrm>
            <a:off x="6249500" y="3258950"/>
            <a:ext cx="2582700" cy="6843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Maintenance: Daniel Blottenberger &amp; Carlos Urbina</a:t>
            </a:r>
            <a:endParaRPr sz="10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Grounds: Darin Holmes &amp; Tim Haines</a:t>
            </a:r>
            <a:endParaRPr sz="1000">
              <a:solidFill>
                <a:schemeClr val="dk1"/>
              </a:solidFill>
              <a:latin typeface="Merriweather"/>
              <a:ea typeface="Merriweather"/>
              <a:cs typeface="Merriweather"/>
              <a:sym typeface="Merriweather"/>
            </a:endParaRPr>
          </a:p>
        </p:txBody>
      </p:sp>
      <p:pic>
        <p:nvPicPr>
          <p:cNvPr id="458" name="Google Shape;458;p33" title="IMG_7542.jpg"/>
          <p:cNvPicPr preferRelativeResize="0"/>
          <p:nvPr/>
        </p:nvPicPr>
        <p:blipFill>
          <a:blip r:embed="rId3">
            <a:alphaModFix/>
          </a:blip>
          <a:stretch>
            <a:fillRect/>
          </a:stretch>
        </p:blipFill>
        <p:spPr>
          <a:xfrm>
            <a:off x="4331500" y="4041100"/>
            <a:ext cx="1439100" cy="922475"/>
          </a:xfrm>
          <a:prstGeom prst="rect">
            <a:avLst/>
          </a:prstGeom>
          <a:noFill/>
          <a:ln w="28575" cap="flat" cmpd="sng">
            <a:solidFill>
              <a:schemeClr val="dk1"/>
            </a:solidFill>
            <a:prstDash val="solid"/>
            <a:round/>
            <a:headEnd type="none" w="sm" len="sm"/>
            <a:tailEnd type="none" w="sm" len="sm"/>
          </a:ln>
        </p:spPr>
      </p:pic>
      <p:pic>
        <p:nvPicPr>
          <p:cNvPr id="459" name="Google Shape;459;p33" title="IMG_7570.jpg"/>
          <p:cNvPicPr preferRelativeResize="0"/>
          <p:nvPr/>
        </p:nvPicPr>
        <p:blipFill>
          <a:blip r:embed="rId4">
            <a:alphaModFix/>
          </a:blip>
          <a:stretch>
            <a:fillRect/>
          </a:stretch>
        </p:blipFill>
        <p:spPr>
          <a:xfrm>
            <a:off x="432625" y="4041112"/>
            <a:ext cx="1344600" cy="1008450"/>
          </a:xfrm>
          <a:prstGeom prst="rect">
            <a:avLst/>
          </a:prstGeom>
          <a:noFill/>
          <a:ln w="28575" cap="flat" cmpd="sng">
            <a:solidFill>
              <a:schemeClr val="dk1"/>
            </a:solidFill>
            <a:prstDash val="solid"/>
            <a:round/>
            <a:headEnd type="none" w="sm" len="sm"/>
            <a:tailEnd type="none" w="sm" len="sm"/>
          </a:ln>
        </p:spPr>
      </p:pic>
      <p:pic>
        <p:nvPicPr>
          <p:cNvPr id="460" name="Google Shape;460;p33" title="Resized_20250722_121745.jpg"/>
          <p:cNvPicPr preferRelativeResize="0"/>
          <p:nvPr/>
        </p:nvPicPr>
        <p:blipFill>
          <a:blip r:embed="rId5">
            <a:alphaModFix/>
          </a:blip>
          <a:stretch>
            <a:fillRect/>
          </a:stretch>
        </p:blipFill>
        <p:spPr>
          <a:xfrm>
            <a:off x="7578950" y="2151625"/>
            <a:ext cx="920245" cy="1008448"/>
          </a:xfrm>
          <a:prstGeom prst="rect">
            <a:avLst/>
          </a:prstGeom>
          <a:noFill/>
          <a:ln w="28575" cap="flat" cmpd="sng">
            <a:solidFill>
              <a:schemeClr val="dk1"/>
            </a:solidFill>
            <a:prstDash val="solid"/>
            <a:round/>
            <a:headEnd type="none" w="sm" len="sm"/>
            <a:tailEnd type="none" w="sm" len="sm"/>
          </a:ln>
        </p:spPr>
      </p:pic>
      <p:pic>
        <p:nvPicPr>
          <p:cNvPr id="461" name="Google Shape;461;p33" title="IMG_7025.jpg"/>
          <p:cNvPicPr preferRelativeResize="0"/>
          <p:nvPr/>
        </p:nvPicPr>
        <p:blipFill>
          <a:blip r:embed="rId6">
            <a:alphaModFix/>
          </a:blip>
          <a:stretch>
            <a:fillRect/>
          </a:stretch>
        </p:blipFill>
        <p:spPr>
          <a:xfrm>
            <a:off x="5094450" y="2151625"/>
            <a:ext cx="1344600" cy="1008450"/>
          </a:xfrm>
          <a:prstGeom prst="rect">
            <a:avLst/>
          </a:prstGeom>
          <a:noFill/>
          <a:ln w="28575" cap="flat" cmpd="sng">
            <a:solidFill>
              <a:schemeClr val="dk1"/>
            </a:solidFill>
            <a:prstDash val="solid"/>
            <a:round/>
            <a:headEnd type="none" w="sm" len="sm"/>
            <a:tailEnd type="none" w="sm" len="sm"/>
          </a:ln>
        </p:spPr>
      </p:pic>
      <p:pic>
        <p:nvPicPr>
          <p:cNvPr id="462" name="Google Shape;462;p33" title="IMG_5636.jpeg"/>
          <p:cNvPicPr preferRelativeResize="0"/>
          <p:nvPr/>
        </p:nvPicPr>
        <p:blipFill>
          <a:blip r:embed="rId7">
            <a:alphaModFix/>
          </a:blip>
          <a:stretch>
            <a:fillRect/>
          </a:stretch>
        </p:blipFill>
        <p:spPr>
          <a:xfrm>
            <a:off x="3077850" y="2151625"/>
            <a:ext cx="756338" cy="1008451"/>
          </a:xfrm>
          <a:prstGeom prst="rect">
            <a:avLst/>
          </a:prstGeom>
          <a:noFill/>
          <a:ln w="28575" cap="flat" cmpd="sng">
            <a:solidFill>
              <a:schemeClr val="dk1"/>
            </a:solidFill>
            <a:prstDash val="solid"/>
            <a:round/>
            <a:headEnd type="none" w="sm" len="sm"/>
            <a:tailEnd type="none" w="sm" len="sm"/>
          </a:ln>
        </p:spPr>
      </p:pic>
      <p:pic>
        <p:nvPicPr>
          <p:cNvPr id="463" name="Google Shape;463;p33" title="IMG_5640.jpeg"/>
          <p:cNvPicPr preferRelativeResize="0"/>
          <p:nvPr/>
        </p:nvPicPr>
        <p:blipFill>
          <a:blip r:embed="rId8">
            <a:alphaModFix/>
          </a:blip>
          <a:stretch>
            <a:fillRect/>
          </a:stretch>
        </p:blipFill>
        <p:spPr>
          <a:xfrm>
            <a:off x="2699825" y="4042137"/>
            <a:ext cx="756349" cy="1008461"/>
          </a:xfrm>
          <a:prstGeom prst="rect">
            <a:avLst/>
          </a:prstGeom>
          <a:noFill/>
          <a:ln w="28575" cap="flat" cmpd="sng">
            <a:solidFill>
              <a:schemeClr val="dk1"/>
            </a:solidFill>
            <a:prstDash val="solid"/>
            <a:round/>
            <a:headEnd type="none" w="sm" len="sm"/>
            <a:tailEnd type="none" w="sm" len="sm"/>
          </a:ln>
        </p:spPr>
      </p:pic>
      <p:pic>
        <p:nvPicPr>
          <p:cNvPr id="464" name="Google Shape;464;p33" title="IMG_7510.jpg"/>
          <p:cNvPicPr preferRelativeResize="0"/>
          <p:nvPr/>
        </p:nvPicPr>
        <p:blipFill>
          <a:blip r:embed="rId9">
            <a:alphaModFix/>
          </a:blip>
          <a:stretch>
            <a:fillRect/>
          </a:stretch>
        </p:blipFill>
        <p:spPr>
          <a:xfrm>
            <a:off x="709621" y="2090800"/>
            <a:ext cx="712803" cy="988675"/>
          </a:xfrm>
          <a:prstGeom prst="rect">
            <a:avLst/>
          </a:prstGeom>
          <a:noFill/>
          <a:ln w="28575" cap="flat" cmpd="sng">
            <a:solidFill>
              <a:schemeClr val="dk1"/>
            </a:solidFill>
            <a:prstDash val="solid"/>
            <a:round/>
            <a:headEnd type="none" w="sm" len="sm"/>
            <a:tailEnd type="none" w="sm" len="sm"/>
          </a:ln>
        </p:spPr>
      </p:pic>
      <p:pic>
        <p:nvPicPr>
          <p:cNvPr id="465" name="Google Shape;465;p33" title="IMG_7361.jpg"/>
          <p:cNvPicPr preferRelativeResize="0"/>
          <p:nvPr/>
        </p:nvPicPr>
        <p:blipFill>
          <a:blip r:embed="rId10">
            <a:alphaModFix/>
          </a:blip>
          <a:stretch>
            <a:fillRect/>
          </a:stretch>
        </p:blipFill>
        <p:spPr>
          <a:xfrm>
            <a:off x="6091625" y="4231200"/>
            <a:ext cx="977875" cy="733400"/>
          </a:xfrm>
          <a:prstGeom prst="rect">
            <a:avLst/>
          </a:prstGeom>
          <a:noFill/>
          <a:ln w="28575" cap="flat" cmpd="sng">
            <a:solidFill>
              <a:schemeClr val="dk1"/>
            </a:solidFill>
            <a:prstDash val="solid"/>
            <a:round/>
            <a:headEnd type="none" w="sm" len="sm"/>
            <a:tailEnd type="none" w="sm" len="sm"/>
          </a:ln>
        </p:spPr>
      </p:pic>
      <p:pic>
        <p:nvPicPr>
          <p:cNvPr id="466" name="Google Shape;466;p33" title="IMG_7053.jpg"/>
          <p:cNvPicPr preferRelativeResize="0"/>
          <p:nvPr/>
        </p:nvPicPr>
        <p:blipFill>
          <a:blip r:embed="rId11">
            <a:alphaModFix/>
          </a:blip>
          <a:stretch>
            <a:fillRect/>
          </a:stretch>
        </p:blipFill>
        <p:spPr>
          <a:xfrm>
            <a:off x="7224150" y="4252815"/>
            <a:ext cx="920250" cy="690161"/>
          </a:xfrm>
          <a:prstGeom prst="rect">
            <a:avLst/>
          </a:prstGeom>
          <a:noFill/>
          <a:ln w="28575" cap="flat" cmpd="sng">
            <a:solidFill>
              <a:schemeClr val="dk1"/>
            </a:solidFill>
            <a:prstDash val="solid"/>
            <a:round/>
            <a:headEnd type="none" w="sm" len="sm"/>
            <a:tailEnd type="none" w="sm" len="sm"/>
          </a:ln>
        </p:spPr>
      </p:pic>
      <p:pic>
        <p:nvPicPr>
          <p:cNvPr id="467" name="Google Shape;467;p33" title="IMG_6993.jpg"/>
          <p:cNvPicPr preferRelativeResize="0"/>
          <p:nvPr/>
        </p:nvPicPr>
        <p:blipFill>
          <a:blip r:embed="rId12">
            <a:alphaModFix/>
          </a:blip>
          <a:stretch>
            <a:fillRect/>
          </a:stretch>
        </p:blipFill>
        <p:spPr>
          <a:xfrm>
            <a:off x="8299050" y="4042125"/>
            <a:ext cx="712800" cy="950400"/>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471"/>
        <p:cNvGrpSpPr/>
        <p:nvPr/>
      </p:nvGrpSpPr>
      <p:grpSpPr>
        <a:xfrm>
          <a:off x="0" y="0"/>
          <a:ext cx="0" cy="0"/>
          <a:chOff x="0" y="0"/>
          <a:chExt cx="0" cy="0"/>
        </a:xfrm>
      </p:grpSpPr>
      <p:sp>
        <p:nvSpPr>
          <p:cNvPr id="472" name="Google Shape;472;p34"/>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Thank You!</a:t>
            </a:r>
            <a:endParaRPr>
              <a:latin typeface="Merriweather"/>
              <a:ea typeface="Merriweather"/>
              <a:cs typeface="Merriweather"/>
              <a:sym typeface="Merriweather"/>
            </a:endParaRPr>
          </a:p>
        </p:txBody>
      </p:sp>
      <p:sp>
        <p:nvSpPr>
          <p:cNvPr id="473" name="Google Shape;473;p34"/>
          <p:cNvSpPr txBox="1"/>
          <p:nvPr/>
        </p:nvSpPr>
        <p:spPr>
          <a:xfrm>
            <a:off x="226925" y="2260150"/>
            <a:ext cx="11955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474" name="Google Shape;474;p34"/>
          <p:cNvSpPr txBox="1"/>
          <p:nvPr/>
        </p:nvSpPr>
        <p:spPr>
          <a:xfrm>
            <a:off x="3899700" y="1303825"/>
            <a:ext cx="13446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475" name="Google Shape;475;p34"/>
          <p:cNvSpPr txBox="1"/>
          <p:nvPr/>
        </p:nvSpPr>
        <p:spPr>
          <a:xfrm>
            <a:off x="105200" y="4152550"/>
            <a:ext cx="15078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476" name="Google Shape;476;p34"/>
          <p:cNvSpPr txBox="1"/>
          <p:nvPr/>
        </p:nvSpPr>
        <p:spPr>
          <a:xfrm>
            <a:off x="7644600" y="3101825"/>
            <a:ext cx="14391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477" name="Google Shape;477;p34"/>
          <p:cNvSpPr txBox="1"/>
          <p:nvPr/>
        </p:nvSpPr>
        <p:spPr>
          <a:xfrm>
            <a:off x="6008625" y="2131325"/>
            <a:ext cx="2673900"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478" name="Google Shape;478;p34"/>
          <p:cNvSpPr txBox="1"/>
          <p:nvPr/>
        </p:nvSpPr>
        <p:spPr>
          <a:xfrm>
            <a:off x="311700" y="1353925"/>
            <a:ext cx="8473200" cy="21162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chemeClr val="dk1"/>
                </a:solidFill>
                <a:latin typeface="Merriweather"/>
                <a:ea typeface="Merriweather"/>
                <a:cs typeface="Merriweather"/>
                <a:sym typeface="Merriweather"/>
              </a:rPr>
              <a:t>A huge thank you to the citizens of Woodland, Woodland Public Schools School Board, and the administration here at Woodland Public Schools, for giving Facilities the means to accomplish all of this work this summer.</a:t>
            </a:r>
            <a:endParaRPr sz="1700" b="1" dirty="0">
              <a:solidFill>
                <a:schemeClr val="dk1"/>
              </a:solidFill>
              <a:latin typeface="Merriweather"/>
              <a:ea typeface="Merriweather"/>
              <a:cs typeface="Merriweather"/>
              <a:sym typeface="Merriweather"/>
            </a:endParaRPr>
          </a:p>
          <a:p>
            <a:pPr marL="0" lvl="0" indent="0" algn="ctr" rtl="0">
              <a:spcBef>
                <a:spcPts val="0"/>
              </a:spcBef>
              <a:spcAft>
                <a:spcPts val="0"/>
              </a:spcAft>
              <a:buNone/>
            </a:pPr>
            <a:endParaRPr sz="1700" b="1" dirty="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1700" b="1" dirty="0">
                <a:solidFill>
                  <a:schemeClr val="dk1"/>
                </a:solidFill>
                <a:latin typeface="Merriweather"/>
                <a:ea typeface="Merriweather"/>
                <a:cs typeface="Merriweather"/>
                <a:sym typeface="Merriweather"/>
              </a:rPr>
              <a:t>A special thank you to Facilities custodial vendor, Buckeye, for donating enough funds to treat the Facilities and Tech staff to a end of summer luncheon. </a:t>
            </a:r>
            <a:r>
              <a:rPr lang="en" sz="2000" b="1" dirty="0">
                <a:solidFill>
                  <a:schemeClr val="dk1"/>
                </a:solidFill>
                <a:latin typeface="Merriweather"/>
                <a:ea typeface="Merriweather"/>
                <a:cs typeface="Merriweather"/>
                <a:sym typeface="Merriweather"/>
              </a:rPr>
              <a:t> </a:t>
            </a:r>
            <a:endParaRPr sz="2000" b="1" dirty="0">
              <a:solidFill>
                <a:schemeClr val="dk1"/>
              </a:solidFill>
              <a:latin typeface="Merriweather"/>
              <a:ea typeface="Merriweather"/>
              <a:cs typeface="Merriweather"/>
              <a:sym typeface="Merriweather"/>
            </a:endParaRPr>
          </a:p>
        </p:txBody>
      </p:sp>
      <p:pic>
        <p:nvPicPr>
          <p:cNvPr id="479" name="Google Shape;479;p34" title="IMG_7505.jpg"/>
          <p:cNvPicPr preferRelativeResize="0"/>
          <p:nvPr/>
        </p:nvPicPr>
        <p:blipFill>
          <a:blip r:embed="rId3">
            <a:alphaModFix/>
          </a:blip>
          <a:stretch>
            <a:fillRect/>
          </a:stretch>
        </p:blipFill>
        <p:spPr>
          <a:xfrm>
            <a:off x="226925" y="3816187"/>
            <a:ext cx="1507800" cy="1130840"/>
          </a:xfrm>
          <a:prstGeom prst="rect">
            <a:avLst/>
          </a:prstGeom>
          <a:noFill/>
          <a:ln w="28575" cap="flat" cmpd="sng">
            <a:solidFill>
              <a:schemeClr val="dk1"/>
            </a:solidFill>
            <a:prstDash val="solid"/>
            <a:round/>
            <a:headEnd type="none" w="sm" len="sm"/>
            <a:tailEnd type="none" w="sm" len="sm"/>
          </a:ln>
        </p:spPr>
      </p:pic>
      <p:pic>
        <p:nvPicPr>
          <p:cNvPr id="480" name="Google Shape;480;p34" title="IMG_7506.jpg"/>
          <p:cNvPicPr preferRelativeResize="0"/>
          <p:nvPr/>
        </p:nvPicPr>
        <p:blipFill>
          <a:blip r:embed="rId4">
            <a:alphaModFix/>
          </a:blip>
          <a:stretch>
            <a:fillRect/>
          </a:stretch>
        </p:blipFill>
        <p:spPr>
          <a:xfrm>
            <a:off x="2032738" y="3841950"/>
            <a:ext cx="1439100" cy="1079325"/>
          </a:xfrm>
          <a:prstGeom prst="rect">
            <a:avLst/>
          </a:prstGeom>
          <a:noFill/>
          <a:ln w="28575" cap="flat" cmpd="sng">
            <a:solidFill>
              <a:schemeClr val="dk1"/>
            </a:solidFill>
            <a:prstDash val="solid"/>
            <a:round/>
            <a:headEnd type="none" w="sm" len="sm"/>
            <a:tailEnd type="none" w="sm" len="sm"/>
          </a:ln>
        </p:spPr>
      </p:pic>
      <p:pic>
        <p:nvPicPr>
          <p:cNvPr id="481" name="Google Shape;481;p34" title="IMG_7507.jpg"/>
          <p:cNvPicPr preferRelativeResize="0"/>
          <p:nvPr/>
        </p:nvPicPr>
        <p:blipFill>
          <a:blip r:embed="rId5">
            <a:alphaModFix/>
          </a:blip>
          <a:stretch>
            <a:fillRect/>
          </a:stretch>
        </p:blipFill>
        <p:spPr>
          <a:xfrm>
            <a:off x="3834399" y="3841938"/>
            <a:ext cx="1439100" cy="1079325"/>
          </a:xfrm>
          <a:prstGeom prst="rect">
            <a:avLst/>
          </a:prstGeom>
          <a:noFill/>
          <a:ln w="28575" cap="flat" cmpd="sng">
            <a:solidFill>
              <a:schemeClr val="dk1"/>
            </a:solidFill>
            <a:prstDash val="solid"/>
            <a:round/>
            <a:headEnd type="none" w="sm" len="sm"/>
            <a:tailEnd type="none" w="sm" len="sm"/>
          </a:ln>
        </p:spPr>
      </p:pic>
      <p:pic>
        <p:nvPicPr>
          <p:cNvPr id="482" name="Google Shape;482;p34" title="IMG_7511.jpg"/>
          <p:cNvPicPr preferRelativeResize="0"/>
          <p:nvPr/>
        </p:nvPicPr>
        <p:blipFill>
          <a:blip r:embed="rId6">
            <a:alphaModFix/>
          </a:blip>
          <a:stretch>
            <a:fillRect/>
          </a:stretch>
        </p:blipFill>
        <p:spPr>
          <a:xfrm>
            <a:off x="5702075" y="3841938"/>
            <a:ext cx="1439100" cy="1079315"/>
          </a:xfrm>
          <a:prstGeom prst="rect">
            <a:avLst/>
          </a:prstGeom>
          <a:noFill/>
          <a:ln w="28575" cap="flat" cmpd="sng">
            <a:solidFill>
              <a:schemeClr val="dk1"/>
            </a:solidFill>
            <a:prstDash val="solid"/>
            <a:round/>
            <a:headEnd type="none" w="sm" len="sm"/>
            <a:tailEnd type="none" w="sm" len="sm"/>
          </a:ln>
        </p:spPr>
      </p:pic>
      <p:pic>
        <p:nvPicPr>
          <p:cNvPr id="483" name="Google Shape;483;p34" title="IMG_7512.jpg"/>
          <p:cNvPicPr preferRelativeResize="0"/>
          <p:nvPr/>
        </p:nvPicPr>
        <p:blipFill>
          <a:blip r:embed="rId7">
            <a:alphaModFix/>
          </a:blip>
          <a:stretch>
            <a:fillRect/>
          </a:stretch>
        </p:blipFill>
        <p:spPr>
          <a:xfrm>
            <a:off x="7483575" y="3867713"/>
            <a:ext cx="1439100" cy="1079325"/>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 Maintenance Crew ACCOMPLISHMENTS:</a:t>
            </a:r>
            <a:endParaRPr>
              <a:latin typeface="Merriweather"/>
              <a:ea typeface="Merriweather"/>
              <a:cs typeface="Merriweather"/>
              <a:sym typeface="Merriweather"/>
            </a:endParaRPr>
          </a:p>
        </p:txBody>
      </p:sp>
      <p:sp>
        <p:nvSpPr>
          <p:cNvPr id="73" name="Google Shape;73;p15"/>
          <p:cNvSpPr txBox="1"/>
          <p:nvPr/>
        </p:nvSpPr>
        <p:spPr>
          <a:xfrm>
            <a:off x="314575" y="1313400"/>
            <a:ext cx="3806400" cy="36099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Painted CES principal’s office</a:t>
            </a:r>
            <a:endParaRPr sz="1100">
              <a:solidFill>
                <a:schemeClr val="dk1"/>
              </a:solidFill>
              <a:latin typeface="Merriweather"/>
              <a:ea typeface="Merriweather"/>
              <a:cs typeface="Merriweather"/>
              <a:sym typeface="Merriweather"/>
            </a:endParaRPr>
          </a:p>
          <a:p>
            <a:pPr marL="457200" lvl="0"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Painted Portable 6 at CES</a:t>
            </a:r>
            <a:endParaRPr sz="1100">
              <a:solidFill>
                <a:schemeClr val="dk1"/>
              </a:solidFill>
              <a:latin typeface="Merriweather"/>
              <a:ea typeface="Merriweather"/>
              <a:cs typeface="Merriweather"/>
              <a:sym typeface="Merriweather"/>
            </a:endParaRPr>
          </a:p>
          <a:p>
            <a:pPr marL="457200" lvl="0"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Moved preschool from NFES to CES Portable 6</a:t>
            </a:r>
            <a:endParaRPr sz="1100">
              <a:solidFill>
                <a:schemeClr val="dk1"/>
              </a:solidFill>
              <a:latin typeface="Merriweather"/>
              <a:ea typeface="Merriweather"/>
              <a:cs typeface="Merriweather"/>
              <a:sym typeface="Merriweather"/>
            </a:endParaRPr>
          </a:p>
          <a:p>
            <a:pPr marL="457200" lvl="0"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Removal of carpet:</a:t>
            </a:r>
            <a:endParaRPr sz="1100">
              <a:solidFill>
                <a:schemeClr val="dk1"/>
              </a:solidFill>
              <a:latin typeface="Merriweather"/>
              <a:ea typeface="Merriweather"/>
              <a:cs typeface="Merriweather"/>
              <a:sym typeface="Merriweather"/>
            </a:endParaRPr>
          </a:p>
          <a:p>
            <a:pPr marL="914400" lvl="1"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CES: Rooms-203, 204, 207, 208, 209, 212, &amp; 213</a:t>
            </a:r>
            <a:endParaRPr sz="1100">
              <a:solidFill>
                <a:schemeClr val="dk1"/>
              </a:solidFill>
              <a:latin typeface="Merriweather"/>
              <a:ea typeface="Merriweather"/>
              <a:cs typeface="Merriweather"/>
              <a:sym typeface="Merriweather"/>
            </a:endParaRPr>
          </a:p>
          <a:p>
            <a:pPr marL="914400" lvl="1"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NFES: Rooms-104, 105, 112, 212</a:t>
            </a:r>
            <a:endParaRPr sz="1100">
              <a:solidFill>
                <a:schemeClr val="dk1"/>
              </a:solidFill>
              <a:latin typeface="Merriweather"/>
              <a:ea typeface="Merriweather"/>
              <a:cs typeface="Merriweather"/>
              <a:sym typeface="Merriweather"/>
            </a:endParaRPr>
          </a:p>
          <a:p>
            <a:pPr marL="457200" lvl="0"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WMS bathroom and locker room stall replacements</a:t>
            </a:r>
            <a:endParaRPr sz="1100">
              <a:solidFill>
                <a:schemeClr val="dk1"/>
              </a:solidFill>
              <a:latin typeface="Merriweather"/>
              <a:ea typeface="Merriweather"/>
              <a:cs typeface="Merriweather"/>
              <a:sym typeface="Merriweather"/>
            </a:endParaRPr>
          </a:p>
          <a:p>
            <a:pPr marL="457200" lvl="0"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Painted interiors of both principal and vice-principal offices at WMS</a:t>
            </a:r>
            <a:endParaRPr sz="1100">
              <a:solidFill>
                <a:schemeClr val="dk1"/>
              </a:solidFill>
              <a:latin typeface="Merriweather"/>
              <a:ea typeface="Merriweather"/>
              <a:cs typeface="Merriweather"/>
              <a:sym typeface="Merriweather"/>
            </a:endParaRPr>
          </a:p>
          <a:p>
            <a:pPr marL="457200" lvl="0"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WMS Yellow Hall painting</a:t>
            </a:r>
            <a:endParaRPr sz="1100">
              <a:solidFill>
                <a:schemeClr val="dk1"/>
              </a:solidFill>
              <a:latin typeface="Merriweather"/>
              <a:ea typeface="Merriweather"/>
              <a:cs typeface="Merriweather"/>
              <a:sym typeface="Merriweather"/>
            </a:endParaRPr>
          </a:p>
          <a:p>
            <a:pPr marL="457200" lvl="0"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Fixed and paint two portables at WMS</a:t>
            </a:r>
            <a:endParaRPr sz="1100">
              <a:solidFill>
                <a:schemeClr val="dk1"/>
              </a:solidFill>
              <a:latin typeface="Merriweather"/>
              <a:ea typeface="Merriweather"/>
              <a:cs typeface="Merriweather"/>
              <a:sym typeface="Merriweather"/>
            </a:endParaRPr>
          </a:p>
          <a:p>
            <a:pPr marL="457200" lvl="0"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Cleaned and repaired gutters</a:t>
            </a:r>
            <a:endParaRPr sz="1100">
              <a:solidFill>
                <a:schemeClr val="dk1"/>
              </a:solidFill>
              <a:latin typeface="Merriweather"/>
              <a:ea typeface="Merriweather"/>
              <a:cs typeface="Merriweather"/>
              <a:sym typeface="Merriweather"/>
            </a:endParaRPr>
          </a:p>
          <a:p>
            <a:pPr marL="457200" lvl="0"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Repaired fridge floor at NFES</a:t>
            </a:r>
            <a:endParaRPr sz="1100">
              <a:solidFill>
                <a:schemeClr val="dk1"/>
              </a:solidFill>
              <a:latin typeface="Merriweather"/>
              <a:ea typeface="Merriweather"/>
              <a:cs typeface="Merriweather"/>
              <a:sym typeface="Merriweather"/>
            </a:endParaRPr>
          </a:p>
          <a:p>
            <a:pPr marL="457200" lvl="0"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Completed annual floral cooler and floral walk-in maintenance</a:t>
            </a:r>
            <a:endParaRPr sz="1100">
              <a:solidFill>
                <a:schemeClr val="dk1"/>
              </a:solidFill>
              <a:latin typeface="Merriweather"/>
              <a:ea typeface="Merriweather"/>
              <a:cs typeface="Merriweather"/>
              <a:sym typeface="Merriweather"/>
            </a:endParaRPr>
          </a:p>
          <a:p>
            <a:pPr marL="457200" lvl="0"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Helped dig trench to repair irrigation at WHS</a:t>
            </a:r>
            <a:endParaRPr sz="1100">
              <a:solidFill>
                <a:schemeClr val="dk1"/>
              </a:solidFill>
              <a:latin typeface="Merriweather"/>
              <a:ea typeface="Merriweather"/>
              <a:cs typeface="Merriweather"/>
              <a:sym typeface="Merriweather"/>
            </a:endParaRPr>
          </a:p>
          <a:p>
            <a:pPr marL="457200" lvl="0"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Installed whiteboards in classrooms</a:t>
            </a:r>
            <a:endParaRPr sz="1100">
              <a:solidFill>
                <a:schemeClr val="dk1"/>
              </a:solidFill>
              <a:latin typeface="Merriweather"/>
              <a:ea typeface="Merriweather"/>
              <a:cs typeface="Merriweather"/>
              <a:sym typeface="Merriweather"/>
            </a:endParaRPr>
          </a:p>
          <a:p>
            <a:pPr marL="457200" lvl="0" indent="-298450" algn="l" rtl="0">
              <a:spcBef>
                <a:spcPts val="0"/>
              </a:spcBef>
              <a:spcAft>
                <a:spcPts val="0"/>
              </a:spcAft>
              <a:buClr>
                <a:schemeClr val="dk1"/>
              </a:buClr>
              <a:buSzPts val="1100"/>
              <a:buFont typeface="Merriweather"/>
              <a:buChar char="●"/>
            </a:pPr>
            <a:r>
              <a:rPr lang="en" sz="1100">
                <a:solidFill>
                  <a:schemeClr val="dk1"/>
                </a:solidFill>
                <a:latin typeface="Merriweather"/>
                <a:ea typeface="Merriweather"/>
                <a:cs typeface="Merriweather"/>
                <a:sym typeface="Merriweather"/>
              </a:rPr>
              <a:t>Replaced the water heater in Portable 12 at CES</a:t>
            </a:r>
            <a:endParaRPr sz="1100">
              <a:solidFill>
                <a:schemeClr val="dk1"/>
              </a:solidFill>
              <a:latin typeface="Merriweather"/>
              <a:ea typeface="Merriweather"/>
              <a:cs typeface="Merriweather"/>
              <a:sym typeface="Merriweather"/>
            </a:endParaRPr>
          </a:p>
        </p:txBody>
      </p:sp>
      <p:sp>
        <p:nvSpPr>
          <p:cNvPr id="74" name="Google Shape;74;p15"/>
          <p:cNvSpPr txBox="1"/>
          <p:nvPr/>
        </p:nvSpPr>
        <p:spPr>
          <a:xfrm>
            <a:off x="4973450" y="1313400"/>
            <a:ext cx="3806400" cy="36099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Change sink filter system in Room 1409 at HS &amp; in floral shop</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Replace HVAC filters</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Installation of bird netting/bird spikes outside room 1409</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Room moves</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Hung brackets for Tech Dept to hang new smart tvs</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Replaced all lights throughout the district buildings</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Got vans fixed after vandalism</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Built cubbies for rooms 106 and 110 at CES</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Moved two loads of bark chips from NFES</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Installed new windows at NFES</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Fixed freezer at WMS</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Ran string line for playground chips at CES</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Delivered curriculum to various locations</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Complete 60 work order requests</a:t>
            </a:r>
            <a:endParaRPr sz="1000">
              <a:solidFill>
                <a:schemeClr val="dk1"/>
              </a:solidFill>
              <a:latin typeface="Merriweather"/>
              <a:ea typeface="Merriweather"/>
              <a:cs typeface="Merriweather"/>
              <a:sym typeface="Merriweather"/>
            </a:endParaRPr>
          </a:p>
          <a:p>
            <a:pPr marL="914400" lvl="1"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Building stages, cleaning ice machines, moving rooms</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Became aerial lift certified on both the scissor lift and boom lift</a:t>
            </a:r>
            <a:endParaRPr sz="1000">
              <a:solidFill>
                <a:schemeClr val="dk1"/>
              </a:solidFill>
              <a:latin typeface="Merriweather"/>
              <a:ea typeface="Merriweather"/>
              <a:cs typeface="Merriweather"/>
              <a:sym typeface="Merriweath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Maintenance Accomplishments</a:t>
            </a:r>
            <a:endParaRPr>
              <a:latin typeface="Merriweather"/>
              <a:ea typeface="Merriweather"/>
              <a:cs typeface="Merriweather"/>
              <a:sym typeface="Merriweather"/>
            </a:endParaRPr>
          </a:p>
        </p:txBody>
      </p:sp>
      <p:pic>
        <p:nvPicPr>
          <p:cNvPr id="80" name="Google Shape;80;p16" title="WMS Cafeteria Lights Before.jpg"/>
          <p:cNvPicPr preferRelativeResize="0"/>
          <p:nvPr/>
        </p:nvPicPr>
        <p:blipFill>
          <a:blip r:embed="rId3">
            <a:alphaModFix/>
          </a:blip>
          <a:stretch>
            <a:fillRect/>
          </a:stretch>
        </p:blipFill>
        <p:spPr>
          <a:xfrm>
            <a:off x="152400" y="1170125"/>
            <a:ext cx="1344550" cy="1008400"/>
          </a:xfrm>
          <a:prstGeom prst="rect">
            <a:avLst/>
          </a:prstGeom>
          <a:noFill/>
          <a:ln w="28575" cap="flat" cmpd="sng">
            <a:solidFill>
              <a:schemeClr val="dk1"/>
            </a:solidFill>
            <a:prstDash val="solid"/>
            <a:round/>
            <a:headEnd type="none" w="sm" len="sm"/>
            <a:tailEnd type="none" w="sm" len="sm"/>
          </a:ln>
        </p:spPr>
      </p:pic>
      <p:sp>
        <p:nvSpPr>
          <p:cNvPr id="81" name="Google Shape;81;p16"/>
          <p:cNvSpPr txBox="1"/>
          <p:nvPr/>
        </p:nvSpPr>
        <p:spPr>
          <a:xfrm>
            <a:off x="226925" y="2121375"/>
            <a:ext cx="11955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Replaced WMS Cafeteria Lights</a:t>
            </a:r>
            <a:endParaRPr sz="1000">
              <a:solidFill>
                <a:schemeClr val="dk1"/>
              </a:solidFill>
              <a:latin typeface="Merriweather"/>
              <a:ea typeface="Merriweather"/>
              <a:cs typeface="Merriweather"/>
              <a:sym typeface="Merriweather"/>
            </a:endParaRPr>
          </a:p>
        </p:txBody>
      </p:sp>
      <p:sp>
        <p:nvSpPr>
          <p:cNvPr id="82" name="Google Shape;82;p16"/>
          <p:cNvSpPr txBox="1"/>
          <p:nvPr/>
        </p:nvSpPr>
        <p:spPr>
          <a:xfrm>
            <a:off x="2074750" y="1212375"/>
            <a:ext cx="13446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pic>
        <p:nvPicPr>
          <p:cNvPr id="83" name="Google Shape;83;p16" title="IMG_6603.jpg"/>
          <p:cNvPicPr preferRelativeResize="0"/>
          <p:nvPr/>
        </p:nvPicPr>
        <p:blipFill>
          <a:blip r:embed="rId4">
            <a:alphaModFix/>
          </a:blip>
          <a:stretch>
            <a:fillRect/>
          </a:stretch>
        </p:blipFill>
        <p:spPr>
          <a:xfrm>
            <a:off x="152400" y="2685600"/>
            <a:ext cx="1507800" cy="1130850"/>
          </a:xfrm>
          <a:prstGeom prst="rect">
            <a:avLst/>
          </a:prstGeom>
          <a:noFill/>
          <a:ln w="28575" cap="flat" cmpd="sng">
            <a:solidFill>
              <a:schemeClr val="dk1"/>
            </a:solidFill>
            <a:prstDash val="solid"/>
            <a:round/>
            <a:headEnd type="none" w="sm" len="sm"/>
            <a:tailEnd type="none" w="sm" len="sm"/>
          </a:ln>
        </p:spPr>
      </p:pic>
      <p:sp>
        <p:nvSpPr>
          <p:cNvPr id="84" name="Google Shape;84;p16"/>
          <p:cNvSpPr txBox="1"/>
          <p:nvPr/>
        </p:nvSpPr>
        <p:spPr>
          <a:xfrm>
            <a:off x="152400" y="3816450"/>
            <a:ext cx="1507800" cy="70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Replaced WMS Commons window due to vandalism</a:t>
            </a:r>
            <a:endParaRPr sz="1000">
              <a:solidFill>
                <a:schemeClr val="dk1"/>
              </a:solidFill>
              <a:latin typeface="Merriweather"/>
              <a:ea typeface="Merriweather"/>
              <a:cs typeface="Merriweather"/>
              <a:sym typeface="Merriweather"/>
            </a:endParaRPr>
          </a:p>
        </p:txBody>
      </p:sp>
      <p:pic>
        <p:nvPicPr>
          <p:cNvPr id="85" name="Google Shape;85;p16" title="IMG_6670.jpg"/>
          <p:cNvPicPr preferRelativeResize="0"/>
          <p:nvPr/>
        </p:nvPicPr>
        <p:blipFill>
          <a:blip r:embed="rId5">
            <a:alphaModFix/>
          </a:blip>
          <a:stretch>
            <a:fillRect/>
          </a:stretch>
        </p:blipFill>
        <p:spPr>
          <a:xfrm>
            <a:off x="5858650" y="3614825"/>
            <a:ext cx="1098075" cy="1464100"/>
          </a:xfrm>
          <a:prstGeom prst="rect">
            <a:avLst/>
          </a:prstGeom>
          <a:noFill/>
          <a:ln w="28575" cap="flat" cmpd="sng">
            <a:solidFill>
              <a:schemeClr val="dk1"/>
            </a:solidFill>
            <a:prstDash val="solid"/>
            <a:round/>
            <a:headEnd type="none" w="sm" len="sm"/>
            <a:tailEnd type="none" w="sm" len="sm"/>
          </a:ln>
        </p:spPr>
      </p:pic>
      <p:pic>
        <p:nvPicPr>
          <p:cNvPr id="86" name="Google Shape;86;p16" title="IMG_7400.jpg"/>
          <p:cNvPicPr preferRelativeResize="0"/>
          <p:nvPr/>
        </p:nvPicPr>
        <p:blipFill>
          <a:blip r:embed="rId6">
            <a:alphaModFix/>
          </a:blip>
          <a:stretch>
            <a:fillRect/>
          </a:stretch>
        </p:blipFill>
        <p:spPr>
          <a:xfrm>
            <a:off x="7738000" y="4056494"/>
            <a:ext cx="1344550" cy="1008409"/>
          </a:xfrm>
          <a:prstGeom prst="rect">
            <a:avLst/>
          </a:prstGeom>
          <a:noFill/>
          <a:ln w="28575" cap="flat" cmpd="sng">
            <a:solidFill>
              <a:schemeClr val="dk1"/>
            </a:solidFill>
            <a:prstDash val="solid"/>
            <a:round/>
            <a:headEnd type="none" w="sm" len="sm"/>
            <a:tailEnd type="none" w="sm" len="sm"/>
          </a:ln>
        </p:spPr>
      </p:pic>
      <p:sp>
        <p:nvSpPr>
          <p:cNvPr id="87" name="Google Shape;87;p16"/>
          <p:cNvSpPr txBox="1"/>
          <p:nvPr/>
        </p:nvSpPr>
        <p:spPr>
          <a:xfrm>
            <a:off x="6956725" y="3614825"/>
            <a:ext cx="853200" cy="12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Merriweather"/>
                <a:ea typeface="Merriweather"/>
                <a:cs typeface="Merriweather"/>
                <a:sym typeface="Merriweather"/>
              </a:rPr>
              <a:t>Replaced staff parking signs at TEAM after vandalism occurred</a:t>
            </a:r>
            <a:endParaRPr sz="1000">
              <a:solidFill>
                <a:schemeClr val="dk1"/>
              </a:solidFill>
              <a:latin typeface="Merriweather"/>
              <a:ea typeface="Merriweather"/>
              <a:cs typeface="Merriweather"/>
              <a:sym typeface="Merriweather"/>
            </a:endParaRPr>
          </a:p>
        </p:txBody>
      </p:sp>
      <p:pic>
        <p:nvPicPr>
          <p:cNvPr id="88" name="Google Shape;88;p16" title="IMG_6737.jpg"/>
          <p:cNvPicPr preferRelativeResize="0"/>
          <p:nvPr/>
        </p:nvPicPr>
        <p:blipFill>
          <a:blip r:embed="rId7">
            <a:alphaModFix/>
          </a:blip>
          <a:stretch>
            <a:fillRect/>
          </a:stretch>
        </p:blipFill>
        <p:spPr>
          <a:xfrm>
            <a:off x="3847913" y="1170125"/>
            <a:ext cx="1654600" cy="1008400"/>
          </a:xfrm>
          <a:prstGeom prst="rect">
            <a:avLst/>
          </a:prstGeom>
          <a:noFill/>
          <a:ln w="28575" cap="flat" cmpd="sng">
            <a:solidFill>
              <a:schemeClr val="dk1"/>
            </a:solidFill>
            <a:prstDash val="solid"/>
            <a:round/>
            <a:headEnd type="none" w="sm" len="sm"/>
            <a:tailEnd type="none" w="sm" len="sm"/>
          </a:ln>
        </p:spPr>
      </p:pic>
      <p:pic>
        <p:nvPicPr>
          <p:cNvPr id="89" name="Google Shape;89;p16" title="IMG_6748.jpg"/>
          <p:cNvPicPr preferRelativeResize="0"/>
          <p:nvPr/>
        </p:nvPicPr>
        <p:blipFill>
          <a:blip r:embed="rId8">
            <a:alphaModFix/>
          </a:blip>
          <a:stretch>
            <a:fillRect/>
          </a:stretch>
        </p:blipFill>
        <p:spPr>
          <a:xfrm>
            <a:off x="7311175" y="1151850"/>
            <a:ext cx="1621650" cy="1026675"/>
          </a:xfrm>
          <a:prstGeom prst="rect">
            <a:avLst/>
          </a:prstGeom>
          <a:noFill/>
          <a:ln w="28575" cap="flat" cmpd="sng">
            <a:solidFill>
              <a:schemeClr val="dk1"/>
            </a:solidFill>
            <a:prstDash val="solid"/>
            <a:round/>
            <a:headEnd type="none" w="sm" len="sm"/>
            <a:tailEnd type="none" w="sm" len="sm"/>
          </a:ln>
        </p:spPr>
      </p:pic>
      <p:pic>
        <p:nvPicPr>
          <p:cNvPr id="90" name="Google Shape;90;p16" title="IMG_6747.jpg"/>
          <p:cNvPicPr preferRelativeResize="0"/>
          <p:nvPr/>
        </p:nvPicPr>
        <p:blipFill>
          <a:blip r:embed="rId9">
            <a:alphaModFix/>
          </a:blip>
          <a:stretch>
            <a:fillRect/>
          </a:stretch>
        </p:blipFill>
        <p:spPr>
          <a:xfrm>
            <a:off x="5652950" y="1151851"/>
            <a:ext cx="1507800" cy="1026675"/>
          </a:xfrm>
          <a:prstGeom prst="rect">
            <a:avLst/>
          </a:prstGeom>
          <a:noFill/>
          <a:ln w="28575" cap="flat" cmpd="sng">
            <a:solidFill>
              <a:schemeClr val="dk1"/>
            </a:solidFill>
            <a:prstDash val="solid"/>
            <a:round/>
            <a:headEnd type="none" w="sm" len="sm"/>
            <a:tailEnd type="none" w="sm" len="sm"/>
          </a:ln>
        </p:spPr>
      </p:pic>
      <p:sp>
        <p:nvSpPr>
          <p:cNvPr id="91" name="Google Shape;91;p16"/>
          <p:cNvSpPr txBox="1"/>
          <p:nvPr/>
        </p:nvSpPr>
        <p:spPr>
          <a:xfrm>
            <a:off x="3882436" y="2182400"/>
            <a:ext cx="5050500"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WMS Green Gym, Boys’ locker room, bathroom stalls replacement</a:t>
            </a:r>
            <a:endParaRPr sz="1000">
              <a:solidFill>
                <a:schemeClr val="dk1"/>
              </a:solidFill>
              <a:latin typeface="Merriweather"/>
              <a:ea typeface="Merriweather"/>
              <a:cs typeface="Merriweather"/>
              <a:sym typeface="Merriweather"/>
            </a:endParaRPr>
          </a:p>
        </p:txBody>
      </p:sp>
      <p:pic>
        <p:nvPicPr>
          <p:cNvPr id="92" name="Google Shape;92;p16" title="IMG_6660.jpg"/>
          <p:cNvPicPr preferRelativeResize="0"/>
          <p:nvPr/>
        </p:nvPicPr>
        <p:blipFill>
          <a:blip r:embed="rId10">
            <a:alphaModFix/>
          </a:blip>
          <a:stretch>
            <a:fillRect/>
          </a:stretch>
        </p:blipFill>
        <p:spPr>
          <a:xfrm>
            <a:off x="3706213" y="3842675"/>
            <a:ext cx="1654600" cy="1240950"/>
          </a:xfrm>
          <a:prstGeom prst="rect">
            <a:avLst/>
          </a:prstGeom>
          <a:noFill/>
          <a:ln w="28575" cap="flat" cmpd="sng">
            <a:solidFill>
              <a:schemeClr val="dk1"/>
            </a:solidFill>
            <a:prstDash val="solid"/>
            <a:round/>
            <a:headEnd type="none" w="sm" len="sm"/>
            <a:tailEnd type="none" w="sm" len="sm"/>
          </a:ln>
        </p:spPr>
      </p:pic>
      <p:sp>
        <p:nvSpPr>
          <p:cNvPr id="93" name="Google Shape;93;p16"/>
          <p:cNvSpPr txBox="1"/>
          <p:nvPr/>
        </p:nvSpPr>
        <p:spPr>
          <a:xfrm>
            <a:off x="3590325" y="3284525"/>
            <a:ext cx="1886400" cy="33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Removed carpet in all classrooms at NFES and CES</a:t>
            </a:r>
            <a:endParaRPr sz="1000">
              <a:solidFill>
                <a:schemeClr val="dk1"/>
              </a:solidFill>
              <a:latin typeface="Merriweather"/>
              <a:ea typeface="Merriweather"/>
              <a:cs typeface="Merriweather"/>
              <a:sym typeface="Merriweather"/>
            </a:endParaRPr>
          </a:p>
        </p:txBody>
      </p:sp>
      <p:pic>
        <p:nvPicPr>
          <p:cNvPr id="94" name="Google Shape;94;p16" title="Damon Cutting Hole For TEAM.jpg"/>
          <p:cNvPicPr preferRelativeResize="0"/>
          <p:nvPr/>
        </p:nvPicPr>
        <p:blipFill>
          <a:blip r:embed="rId11">
            <a:alphaModFix/>
          </a:blip>
          <a:stretch>
            <a:fillRect/>
          </a:stretch>
        </p:blipFill>
        <p:spPr>
          <a:xfrm>
            <a:off x="1832125" y="1212375"/>
            <a:ext cx="1344550" cy="1792734"/>
          </a:xfrm>
          <a:prstGeom prst="rect">
            <a:avLst/>
          </a:prstGeom>
          <a:noFill/>
          <a:ln w="28575" cap="flat" cmpd="sng">
            <a:solidFill>
              <a:schemeClr val="dk1"/>
            </a:solidFill>
            <a:prstDash val="solid"/>
            <a:round/>
            <a:headEnd type="none" w="sm" len="sm"/>
            <a:tailEnd type="none" w="sm" len="sm"/>
          </a:ln>
        </p:spPr>
      </p:pic>
      <p:pic>
        <p:nvPicPr>
          <p:cNvPr id="95" name="Google Shape;95;p16" title="Maintenance Built Desks.jpeg"/>
          <p:cNvPicPr preferRelativeResize="0"/>
          <p:nvPr/>
        </p:nvPicPr>
        <p:blipFill>
          <a:blip r:embed="rId12">
            <a:alphaModFix/>
          </a:blip>
          <a:stretch>
            <a:fillRect/>
          </a:stretch>
        </p:blipFill>
        <p:spPr>
          <a:xfrm>
            <a:off x="7563925" y="2604175"/>
            <a:ext cx="1368899" cy="1026674"/>
          </a:xfrm>
          <a:prstGeom prst="rect">
            <a:avLst/>
          </a:prstGeom>
          <a:noFill/>
          <a:ln w="28575" cap="flat" cmpd="sng">
            <a:solidFill>
              <a:schemeClr val="dk1"/>
            </a:solidFill>
            <a:prstDash val="solid"/>
            <a:round/>
            <a:headEnd type="none" w="sm" len="sm"/>
            <a:tailEnd type="none" w="sm" len="sm"/>
          </a:ln>
        </p:spPr>
      </p:pic>
      <p:pic>
        <p:nvPicPr>
          <p:cNvPr id="96" name="Google Shape;96;p16" title="IMG_7401.jpg"/>
          <p:cNvPicPr preferRelativeResize="0"/>
          <p:nvPr/>
        </p:nvPicPr>
        <p:blipFill>
          <a:blip r:embed="rId13">
            <a:alphaModFix/>
          </a:blip>
          <a:stretch>
            <a:fillRect/>
          </a:stretch>
        </p:blipFill>
        <p:spPr>
          <a:xfrm>
            <a:off x="4975575" y="2525538"/>
            <a:ext cx="1388575" cy="742268"/>
          </a:xfrm>
          <a:prstGeom prst="rect">
            <a:avLst/>
          </a:prstGeom>
          <a:noFill/>
          <a:ln w="28575" cap="flat" cmpd="sng">
            <a:solidFill>
              <a:schemeClr val="dk1"/>
            </a:solidFill>
            <a:prstDash val="solid"/>
            <a:round/>
            <a:headEnd type="none" w="sm" len="sm"/>
            <a:tailEnd type="none" w="sm" len="sm"/>
          </a:ln>
        </p:spPr>
      </p:pic>
      <p:pic>
        <p:nvPicPr>
          <p:cNvPr id="97" name="Google Shape;97;p16" title="IMG_7402.jpg"/>
          <p:cNvPicPr preferRelativeResize="0"/>
          <p:nvPr/>
        </p:nvPicPr>
        <p:blipFill>
          <a:blip r:embed="rId14">
            <a:alphaModFix/>
          </a:blip>
          <a:stretch>
            <a:fillRect/>
          </a:stretch>
        </p:blipFill>
        <p:spPr>
          <a:xfrm>
            <a:off x="2074750" y="3199750"/>
            <a:ext cx="1344600" cy="1792800"/>
          </a:xfrm>
          <a:prstGeom prst="rect">
            <a:avLst/>
          </a:prstGeom>
          <a:noFill/>
          <a:ln w="28575" cap="flat" cmpd="sng">
            <a:solidFill>
              <a:schemeClr val="dk1"/>
            </a:solidFill>
            <a:prstDash val="solid"/>
            <a:round/>
            <a:headEnd type="none" w="sm" len="sm"/>
            <a:tailEnd type="none" w="sm" len="sm"/>
          </a:ln>
        </p:spPr>
      </p:pic>
      <p:sp>
        <p:nvSpPr>
          <p:cNvPr id="98" name="Google Shape;98;p16"/>
          <p:cNvSpPr txBox="1"/>
          <p:nvPr/>
        </p:nvSpPr>
        <p:spPr>
          <a:xfrm>
            <a:off x="311700" y="4652200"/>
            <a:ext cx="1776000" cy="267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1"/>
                </a:solidFill>
                <a:latin typeface="Merriweather"/>
                <a:ea typeface="Merriweather"/>
                <a:cs typeface="Merriweather"/>
                <a:sym typeface="Merriweather"/>
              </a:rPr>
              <a:t>Repaired the office countertop at NFES</a:t>
            </a:r>
            <a:endParaRPr sz="1000">
              <a:solidFill>
                <a:schemeClr val="dk1"/>
              </a:solidFill>
              <a:latin typeface="Merriweather"/>
              <a:ea typeface="Merriweather"/>
              <a:cs typeface="Merriweather"/>
              <a:sym typeface="Merriweather"/>
            </a:endParaRPr>
          </a:p>
        </p:txBody>
      </p:sp>
      <p:sp>
        <p:nvSpPr>
          <p:cNvPr id="99" name="Google Shape;99;p16"/>
          <p:cNvSpPr txBox="1"/>
          <p:nvPr/>
        </p:nvSpPr>
        <p:spPr>
          <a:xfrm>
            <a:off x="3706225" y="2561075"/>
            <a:ext cx="1291800" cy="495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1"/>
                </a:solidFill>
                <a:latin typeface="Merriweather"/>
                <a:ea typeface="Merriweather"/>
                <a:cs typeface="Merriweather"/>
                <a:sym typeface="Merriweather"/>
              </a:rPr>
              <a:t>		Built a stage for a classroom at NFES</a:t>
            </a:r>
            <a:endParaRPr sz="1000">
              <a:solidFill>
                <a:schemeClr val="dk1"/>
              </a:solidFill>
              <a:latin typeface="Merriweather"/>
              <a:ea typeface="Merriweather"/>
              <a:cs typeface="Merriweather"/>
              <a:sym typeface="Merriweather"/>
            </a:endParaRPr>
          </a:p>
        </p:txBody>
      </p:sp>
      <p:sp>
        <p:nvSpPr>
          <p:cNvPr id="100" name="Google Shape;100;p16"/>
          <p:cNvSpPr txBox="1"/>
          <p:nvPr/>
        </p:nvSpPr>
        <p:spPr>
          <a:xfrm>
            <a:off x="6710725" y="2613363"/>
            <a:ext cx="853200" cy="1008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chemeClr val="dk1"/>
                </a:solidFill>
                <a:latin typeface="Merriweather"/>
                <a:ea typeface="Merriweather"/>
                <a:cs typeface="Merriweather"/>
                <a:sym typeface="Merriweather"/>
              </a:rPr>
              <a:t>Worked with Tech to hang new smart tvs</a:t>
            </a:r>
            <a:endParaRPr sz="1000">
              <a:solidFill>
                <a:schemeClr val="dk1"/>
              </a:solidFill>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Maintenance Accomplishments</a:t>
            </a:r>
            <a:endParaRPr>
              <a:latin typeface="Merriweather"/>
              <a:ea typeface="Merriweather"/>
              <a:cs typeface="Merriweather"/>
              <a:sym typeface="Merriweather"/>
            </a:endParaRPr>
          </a:p>
        </p:txBody>
      </p:sp>
      <p:sp>
        <p:nvSpPr>
          <p:cNvPr id="106" name="Google Shape;106;p17"/>
          <p:cNvSpPr txBox="1"/>
          <p:nvPr/>
        </p:nvSpPr>
        <p:spPr>
          <a:xfrm>
            <a:off x="226925" y="2260150"/>
            <a:ext cx="1195500" cy="1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107" name="Google Shape;107;p17"/>
          <p:cNvSpPr txBox="1"/>
          <p:nvPr/>
        </p:nvSpPr>
        <p:spPr>
          <a:xfrm>
            <a:off x="3899700" y="1303825"/>
            <a:ext cx="13446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108" name="Google Shape;108;p17"/>
          <p:cNvSpPr txBox="1"/>
          <p:nvPr/>
        </p:nvSpPr>
        <p:spPr>
          <a:xfrm>
            <a:off x="105200" y="4152550"/>
            <a:ext cx="15078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109" name="Google Shape;109;p17"/>
          <p:cNvSpPr txBox="1"/>
          <p:nvPr/>
        </p:nvSpPr>
        <p:spPr>
          <a:xfrm>
            <a:off x="7644600" y="3101825"/>
            <a:ext cx="14391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110" name="Google Shape;110;p17"/>
          <p:cNvSpPr txBox="1"/>
          <p:nvPr/>
        </p:nvSpPr>
        <p:spPr>
          <a:xfrm>
            <a:off x="6008625" y="2131325"/>
            <a:ext cx="2673900" cy="49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pic>
        <p:nvPicPr>
          <p:cNvPr id="111" name="Google Shape;111;p17" title="IMG_7215.jpeg"/>
          <p:cNvPicPr preferRelativeResize="0"/>
          <p:nvPr/>
        </p:nvPicPr>
        <p:blipFill>
          <a:blip r:embed="rId3">
            <a:alphaModFix/>
          </a:blip>
          <a:stretch>
            <a:fillRect/>
          </a:stretch>
        </p:blipFill>
        <p:spPr>
          <a:xfrm>
            <a:off x="105200" y="1239629"/>
            <a:ext cx="1000201" cy="1333647"/>
          </a:xfrm>
          <a:prstGeom prst="rect">
            <a:avLst/>
          </a:prstGeom>
          <a:noFill/>
          <a:ln w="28575" cap="flat" cmpd="sng">
            <a:solidFill>
              <a:schemeClr val="dk1"/>
            </a:solidFill>
            <a:prstDash val="solid"/>
            <a:round/>
            <a:headEnd type="none" w="sm" len="sm"/>
            <a:tailEnd type="none" w="sm" len="sm"/>
          </a:ln>
        </p:spPr>
      </p:pic>
      <p:pic>
        <p:nvPicPr>
          <p:cNvPr id="112" name="Google Shape;112;p17" title="IMG_7204.jpeg"/>
          <p:cNvPicPr preferRelativeResize="0"/>
          <p:nvPr/>
        </p:nvPicPr>
        <p:blipFill>
          <a:blip r:embed="rId4">
            <a:alphaModFix/>
          </a:blip>
          <a:stretch>
            <a:fillRect/>
          </a:stretch>
        </p:blipFill>
        <p:spPr>
          <a:xfrm>
            <a:off x="1276651" y="1239637"/>
            <a:ext cx="1000201" cy="1333622"/>
          </a:xfrm>
          <a:prstGeom prst="rect">
            <a:avLst/>
          </a:prstGeom>
          <a:noFill/>
          <a:ln w="28575" cap="flat" cmpd="sng">
            <a:solidFill>
              <a:schemeClr val="dk1"/>
            </a:solidFill>
            <a:prstDash val="solid"/>
            <a:round/>
            <a:headEnd type="none" w="sm" len="sm"/>
            <a:tailEnd type="none" w="sm" len="sm"/>
          </a:ln>
        </p:spPr>
      </p:pic>
      <p:pic>
        <p:nvPicPr>
          <p:cNvPr id="113" name="Google Shape;113;p17" title="IMG_7230.jpeg"/>
          <p:cNvPicPr preferRelativeResize="0"/>
          <p:nvPr/>
        </p:nvPicPr>
        <p:blipFill>
          <a:blip r:embed="rId5">
            <a:alphaModFix/>
          </a:blip>
          <a:stretch>
            <a:fillRect/>
          </a:stretch>
        </p:blipFill>
        <p:spPr>
          <a:xfrm>
            <a:off x="5935047" y="1135297"/>
            <a:ext cx="1256625" cy="1675500"/>
          </a:xfrm>
          <a:prstGeom prst="rect">
            <a:avLst/>
          </a:prstGeom>
          <a:noFill/>
          <a:ln w="28575" cap="flat" cmpd="sng">
            <a:solidFill>
              <a:schemeClr val="dk1"/>
            </a:solidFill>
            <a:prstDash val="solid"/>
            <a:round/>
            <a:headEnd type="none" w="sm" len="sm"/>
            <a:tailEnd type="none" w="sm" len="sm"/>
          </a:ln>
        </p:spPr>
      </p:pic>
      <p:pic>
        <p:nvPicPr>
          <p:cNvPr id="114" name="Google Shape;114;p17" title="IMG_7261.JPG"/>
          <p:cNvPicPr preferRelativeResize="0"/>
          <p:nvPr/>
        </p:nvPicPr>
        <p:blipFill>
          <a:blip r:embed="rId6">
            <a:alphaModFix/>
          </a:blip>
          <a:stretch>
            <a:fillRect/>
          </a:stretch>
        </p:blipFill>
        <p:spPr>
          <a:xfrm>
            <a:off x="1546825" y="2969626"/>
            <a:ext cx="1000200" cy="1598348"/>
          </a:xfrm>
          <a:prstGeom prst="rect">
            <a:avLst/>
          </a:prstGeom>
          <a:noFill/>
          <a:ln w="28575" cap="flat" cmpd="sng">
            <a:solidFill>
              <a:schemeClr val="dk1"/>
            </a:solidFill>
            <a:prstDash val="solid"/>
            <a:round/>
            <a:headEnd type="none" w="sm" len="sm"/>
            <a:tailEnd type="none" w="sm" len="sm"/>
          </a:ln>
        </p:spPr>
      </p:pic>
      <p:pic>
        <p:nvPicPr>
          <p:cNvPr id="115" name="Google Shape;115;p17" title="IMG_7232.JPG"/>
          <p:cNvPicPr preferRelativeResize="0"/>
          <p:nvPr/>
        </p:nvPicPr>
        <p:blipFill>
          <a:blip r:embed="rId7">
            <a:alphaModFix/>
          </a:blip>
          <a:stretch>
            <a:fillRect/>
          </a:stretch>
        </p:blipFill>
        <p:spPr>
          <a:xfrm>
            <a:off x="125875" y="3144050"/>
            <a:ext cx="1067926" cy="1488250"/>
          </a:xfrm>
          <a:prstGeom prst="rect">
            <a:avLst/>
          </a:prstGeom>
          <a:noFill/>
          <a:ln w="28575" cap="flat" cmpd="sng">
            <a:solidFill>
              <a:schemeClr val="dk1"/>
            </a:solidFill>
            <a:prstDash val="solid"/>
            <a:round/>
            <a:headEnd type="none" w="sm" len="sm"/>
            <a:tailEnd type="none" w="sm" len="sm"/>
          </a:ln>
        </p:spPr>
      </p:pic>
      <p:pic>
        <p:nvPicPr>
          <p:cNvPr id="116" name="Google Shape;116;p17" title="IMG_7231.JPG"/>
          <p:cNvPicPr preferRelativeResize="0"/>
          <p:nvPr/>
        </p:nvPicPr>
        <p:blipFill>
          <a:blip r:embed="rId8">
            <a:alphaModFix/>
          </a:blip>
          <a:stretch>
            <a:fillRect/>
          </a:stretch>
        </p:blipFill>
        <p:spPr>
          <a:xfrm>
            <a:off x="4710673" y="3282075"/>
            <a:ext cx="1297950" cy="973450"/>
          </a:xfrm>
          <a:prstGeom prst="rect">
            <a:avLst/>
          </a:prstGeom>
          <a:noFill/>
          <a:ln w="28575" cap="flat" cmpd="sng">
            <a:solidFill>
              <a:schemeClr val="dk1"/>
            </a:solidFill>
            <a:prstDash val="solid"/>
            <a:round/>
            <a:headEnd type="none" w="sm" len="sm"/>
            <a:tailEnd type="none" w="sm" len="sm"/>
          </a:ln>
        </p:spPr>
      </p:pic>
      <p:pic>
        <p:nvPicPr>
          <p:cNvPr id="117" name="Google Shape;117;p17" title="IMG_7039.jpg"/>
          <p:cNvPicPr preferRelativeResize="0"/>
          <p:nvPr/>
        </p:nvPicPr>
        <p:blipFill>
          <a:blip r:embed="rId9">
            <a:alphaModFix/>
          </a:blip>
          <a:stretch>
            <a:fillRect/>
          </a:stretch>
        </p:blipFill>
        <p:spPr>
          <a:xfrm>
            <a:off x="7644600" y="3821650"/>
            <a:ext cx="1439100" cy="929096"/>
          </a:xfrm>
          <a:prstGeom prst="rect">
            <a:avLst/>
          </a:prstGeom>
          <a:noFill/>
          <a:ln w="28575" cap="flat" cmpd="sng">
            <a:solidFill>
              <a:schemeClr val="dk1"/>
            </a:solidFill>
            <a:prstDash val="solid"/>
            <a:round/>
            <a:headEnd type="none" w="sm" len="sm"/>
            <a:tailEnd type="none" w="sm" len="sm"/>
          </a:ln>
        </p:spPr>
      </p:pic>
      <p:pic>
        <p:nvPicPr>
          <p:cNvPr id="118" name="Google Shape;118;p17" title="IMG_7421.jpg"/>
          <p:cNvPicPr preferRelativeResize="0"/>
          <p:nvPr/>
        </p:nvPicPr>
        <p:blipFill>
          <a:blip r:embed="rId10">
            <a:alphaModFix/>
          </a:blip>
          <a:stretch>
            <a:fillRect/>
          </a:stretch>
        </p:blipFill>
        <p:spPr>
          <a:xfrm>
            <a:off x="2805125" y="2861400"/>
            <a:ext cx="1778215" cy="1333650"/>
          </a:xfrm>
          <a:prstGeom prst="rect">
            <a:avLst/>
          </a:prstGeom>
          <a:noFill/>
          <a:ln w="28575" cap="flat" cmpd="sng">
            <a:solidFill>
              <a:schemeClr val="dk1"/>
            </a:solidFill>
            <a:prstDash val="solid"/>
            <a:round/>
            <a:headEnd type="none" w="sm" len="sm"/>
            <a:tailEnd type="none" w="sm" len="sm"/>
          </a:ln>
        </p:spPr>
      </p:pic>
      <p:pic>
        <p:nvPicPr>
          <p:cNvPr id="119" name="Google Shape;119;p17" title="IMG_7503.jpg"/>
          <p:cNvPicPr preferRelativeResize="0"/>
          <p:nvPr/>
        </p:nvPicPr>
        <p:blipFill>
          <a:blip r:embed="rId11">
            <a:alphaModFix/>
          </a:blip>
          <a:stretch>
            <a:fillRect/>
          </a:stretch>
        </p:blipFill>
        <p:spPr>
          <a:xfrm>
            <a:off x="2460600" y="1215345"/>
            <a:ext cx="1439100" cy="1079330"/>
          </a:xfrm>
          <a:prstGeom prst="rect">
            <a:avLst/>
          </a:prstGeom>
          <a:noFill/>
          <a:ln w="28575" cap="flat" cmpd="sng">
            <a:solidFill>
              <a:schemeClr val="dk1"/>
            </a:solidFill>
            <a:prstDash val="solid"/>
            <a:round/>
            <a:headEnd type="none" w="sm" len="sm"/>
            <a:tailEnd type="none" w="sm" len="sm"/>
          </a:ln>
        </p:spPr>
      </p:pic>
      <p:sp>
        <p:nvSpPr>
          <p:cNvPr id="120" name="Google Shape;120;p17"/>
          <p:cNvSpPr txBox="1"/>
          <p:nvPr/>
        </p:nvSpPr>
        <p:spPr>
          <a:xfrm>
            <a:off x="105200" y="2518025"/>
            <a:ext cx="2171700" cy="25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1"/>
                </a:solidFill>
                <a:latin typeface="Merriweather"/>
                <a:ea typeface="Merriweather"/>
                <a:cs typeface="Merriweather"/>
                <a:sym typeface="Merriweather"/>
              </a:rPr>
              <a:t>Damaged bricks repurposed into cubby areas for storage at CES</a:t>
            </a:r>
            <a:endParaRPr sz="1000" b="1">
              <a:solidFill>
                <a:schemeClr val="dk1"/>
              </a:solidFill>
              <a:latin typeface="Merriweather"/>
              <a:ea typeface="Merriweather"/>
              <a:cs typeface="Merriweather"/>
              <a:sym typeface="Merriweather"/>
            </a:endParaRPr>
          </a:p>
        </p:txBody>
      </p:sp>
      <p:sp>
        <p:nvSpPr>
          <p:cNvPr id="121" name="Google Shape;121;p17"/>
          <p:cNvSpPr txBox="1"/>
          <p:nvPr/>
        </p:nvSpPr>
        <p:spPr>
          <a:xfrm>
            <a:off x="57275" y="4586150"/>
            <a:ext cx="1298100" cy="2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1"/>
                </a:solidFill>
                <a:latin typeface="Merriweather"/>
                <a:ea typeface="Merriweather"/>
                <a:cs typeface="Merriweather"/>
                <a:sym typeface="Merriweather"/>
              </a:rPr>
              <a:t>Removed wall  at NFES for nurse’s office</a:t>
            </a:r>
            <a:endParaRPr sz="1000" b="1">
              <a:solidFill>
                <a:schemeClr val="dk1"/>
              </a:solidFill>
              <a:latin typeface="Merriweather"/>
              <a:ea typeface="Merriweather"/>
              <a:cs typeface="Merriweather"/>
              <a:sym typeface="Merriweather"/>
            </a:endParaRPr>
          </a:p>
        </p:txBody>
      </p:sp>
      <p:pic>
        <p:nvPicPr>
          <p:cNvPr id="122" name="Google Shape;122;p17" title="IMG_7534.jpg"/>
          <p:cNvPicPr preferRelativeResize="0"/>
          <p:nvPr/>
        </p:nvPicPr>
        <p:blipFill>
          <a:blip r:embed="rId12">
            <a:alphaModFix/>
          </a:blip>
          <a:stretch>
            <a:fillRect/>
          </a:stretch>
        </p:blipFill>
        <p:spPr>
          <a:xfrm>
            <a:off x="4083450" y="1212886"/>
            <a:ext cx="1507800" cy="1084252"/>
          </a:xfrm>
          <a:prstGeom prst="rect">
            <a:avLst/>
          </a:prstGeom>
          <a:noFill/>
          <a:ln w="28575" cap="flat" cmpd="sng">
            <a:solidFill>
              <a:schemeClr val="dk1"/>
            </a:solidFill>
            <a:prstDash val="solid"/>
            <a:round/>
            <a:headEnd type="none" w="sm" len="sm"/>
            <a:tailEnd type="none" w="sm" len="sm"/>
          </a:ln>
        </p:spPr>
      </p:pic>
      <p:sp>
        <p:nvSpPr>
          <p:cNvPr id="123" name="Google Shape;123;p17"/>
          <p:cNvSpPr txBox="1"/>
          <p:nvPr/>
        </p:nvSpPr>
        <p:spPr>
          <a:xfrm>
            <a:off x="2861775" y="2294675"/>
            <a:ext cx="2451900" cy="41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1"/>
                </a:solidFill>
                <a:latin typeface="Merriweather"/>
                <a:ea typeface="Merriweather"/>
                <a:cs typeface="Merriweather"/>
                <a:sym typeface="Merriweather"/>
              </a:rPr>
              <a:t>Yellow hall before and after maintenance personnel  painted it</a:t>
            </a:r>
            <a:endParaRPr sz="1000" b="1">
              <a:solidFill>
                <a:schemeClr val="dk1"/>
              </a:solidFill>
              <a:latin typeface="Merriweather"/>
              <a:ea typeface="Merriweather"/>
              <a:cs typeface="Merriweather"/>
              <a:sym typeface="Merriweather"/>
            </a:endParaRPr>
          </a:p>
        </p:txBody>
      </p:sp>
      <p:sp>
        <p:nvSpPr>
          <p:cNvPr id="124" name="Google Shape;124;p17"/>
          <p:cNvSpPr txBox="1"/>
          <p:nvPr/>
        </p:nvSpPr>
        <p:spPr>
          <a:xfrm>
            <a:off x="5891063" y="2820850"/>
            <a:ext cx="13446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1"/>
                </a:solidFill>
                <a:latin typeface="Merriweather"/>
                <a:ea typeface="Merriweather"/>
                <a:cs typeface="Merriweather"/>
                <a:sym typeface="Merriweather"/>
              </a:rPr>
              <a:t>Replaced  lights throughout the district</a:t>
            </a:r>
            <a:endParaRPr sz="1000" b="1">
              <a:solidFill>
                <a:schemeClr val="dk1"/>
              </a:solidFill>
              <a:latin typeface="Merriweather"/>
              <a:ea typeface="Merriweather"/>
              <a:cs typeface="Merriweather"/>
              <a:sym typeface="Merriweather"/>
            </a:endParaRPr>
          </a:p>
        </p:txBody>
      </p:sp>
      <p:sp>
        <p:nvSpPr>
          <p:cNvPr id="125" name="Google Shape;125;p17"/>
          <p:cNvSpPr txBox="1"/>
          <p:nvPr/>
        </p:nvSpPr>
        <p:spPr>
          <a:xfrm>
            <a:off x="1397250" y="4546850"/>
            <a:ext cx="13839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1"/>
                </a:solidFill>
                <a:latin typeface="Merriweather"/>
                <a:ea typeface="Merriweather"/>
                <a:cs typeface="Merriweather"/>
                <a:sym typeface="Merriweather"/>
              </a:rPr>
              <a:t>Installed new batteries for the scrubber at NFES</a:t>
            </a:r>
            <a:endParaRPr sz="1000" b="1">
              <a:solidFill>
                <a:schemeClr val="dk1"/>
              </a:solidFill>
              <a:latin typeface="Merriweather"/>
              <a:ea typeface="Merriweather"/>
              <a:cs typeface="Merriweather"/>
              <a:sym typeface="Merriweather"/>
            </a:endParaRPr>
          </a:p>
        </p:txBody>
      </p:sp>
      <p:sp>
        <p:nvSpPr>
          <p:cNvPr id="126" name="Google Shape;126;p17"/>
          <p:cNvSpPr txBox="1"/>
          <p:nvPr/>
        </p:nvSpPr>
        <p:spPr>
          <a:xfrm>
            <a:off x="2861775" y="4195050"/>
            <a:ext cx="1690800" cy="36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1"/>
                </a:solidFill>
                <a:latin typeface="Merriweather"/>
                <a:ea typeface="Merriweather"/>
                <a:cs typeface="Merriweather"/>
                <a:sym typeface="Merriweather"/>
              </a:rPr>
              <a:t>Built gaga ball pits at WMS, NFES, &amp; CES</a:t>
            </a:r>
            <a:endParaRPr sz="1000" b="1">
              <a:solidFill>
                <a:schemeClr val="dk1"/>
              </a:solidFill>
              <a:latin typeface="Merriweather"/>
              <a:ea typeface="Merriweather"/>
              <a:cs typeface="Merriweather"/>
              <a:sym typeface="Merriweather"/>
            </a:endParaRPr>
          </a:p>
        </p:txBody>
      </p:sp>
      <p:sp>
        <p:nvSpPr>
          <p:cNvPr id="127" name="Google Shape;127;p17"/>
          <p:cNvSpPr txBox="1"/>
          <p:nvPr/>
        </p:nvSpPr>
        <p:spPr>
          <a:xfrm>
            <a:off x="4667700" y="4242300"/>
            <a:ext cx="1383900" cy="41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1"/>
                </a:solidFill>
                <a:latin typeface="Merriweather"/>
                <a:ea typeface="Merriweather"/>
                <a:cs typeface="Merriweather"/>
                <a:sym typeface="Merriweather"/>
              </a:rPr>
              <a:t>Replaced broken windows at NFES</a:t>
            </a:r>
            <a:endParaRPr sz="1000" b="1">
              <a:solidFill>
                <a:schemeClr val="dk1"/>
              </a:solidFill>
              <a:latin typeface="Merriweather"/>
              <a:ea typeface="Merriweather"/>
              <a:cs typeface="Merriweather"/>
              <a:sym typeface="Merriweather"/>
            </a:endParaRPr>
          </a:p>
          <a:p>
            <a:pPr marL="0" lvl="0" indent="0" algn="ctr" rtl="0">
              <a:spcBef>
                <a:spcPts val="0"/>
              </a:spcBef>
              <a:spcAft>
                <a:spcPts val="0"/>
              </a:spcAft>
              <a:buNone/>
            </a:pPr>
            <a:endParaRPr sz="800" b="1">
              <a:solidFill>
                <a:schemeClr val="dk1"/>
              </a:solidFill>
              <a:latin typeface="Merriweather"/>
              <a:ea typeface="Merriweather"/>
              <a:cs typeface="Merriweather"/>
              <a:sym typeface="Merriweather"/>
            </a:endParaRPr>
          </a:p>
        </p:txBody>
      </p:sp>
      <p:pic>
        <p:nvPicPr>
          <p:cNvPr id="128" name="Google Shape;128;p17" title="IMG_7556.jpg"/>
          <p:cNvPicPr preferRelativeResize="0"/>
          <p:nvPr/>
        </p:nvPicPr>
        <p:blipFill>
          <a:blip r:embed="rId13">
            <a:alphaModFix/>
          </a:blip>
          <a:stretch>
            <a:fillRect/>
          </a:stretch>
        </p:blipFill>
        <p:spPr>
          <a:xfrm>
            <a:off x="7487025" y="1215350"/>
            <a:ext cx="1195500" cy="1594000"/>
          </a:xfrm>
          <a:prstGeom prst="rect">
            <a:avLst/>
          </a:prstGeom>
          <a:noFill/>
          <a:ln w="28575" cap="flat" cmpd="sng">
            <a:solidFill>
              <a:schemeClr val="dk1"/>
            </a:solidFill>
            <a:prstDash val="solid"/>
            <a:round/>
            <a:headEnd type="none" w="sm" len="sm"/>
            <a:tailEnd type="none" w="sm" len="sm"/>
          </a:ln>
        </p:spPr>
      </p:pic>
      <p:sp>
        <p:nvSpPr>
          <p:cNvPr id="129" name="Google Shape;129;p17"/>
          <p:cNvSpPr txBox="1"/>
          <p:nvPr/>
        </p:nvSpPr>
        <p:spPr>
          <a:xfrm>
            <a:off x="7365225" y="2809350"/>
            <a:ext cx="1439100" cy="2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b="1">
                <a:solidFill>
                  <a:schemeClr val="dk1"/>
                </a:solidFill>
                <a:latin typeface="Merriweather"/>
                <a:ea typeface="Merriweather"/>
                <a:cs typeface="Merriweather"/>
                <a:sym typeface="Merriweather"/>
              </a:rPr>
              <a:t>Created safety line of sight access for TEAM High with a new window</a:t>
            </a:r>
            <a:endParaRPr sz="1000" b="1">
              <a:solidFill>
                <a:schemeClr val="dk1"/>
              </a:solidFill>
              <a:latin typeface="Merriweather"/>
              <a:ea typeface="Merriweather"/>
              <a:cs typeface="Merriweather"/>
              <a:sym typeface="Merriweather"/>
            </a:endParaRPr>
          </a:p>
        </p:txBody>
      </p:sp>
      <p:pic>
        <p:nvPicPr>
          <p:cNvPr id="130" name="Google Shape;130;p17" title="IMG_6665.jpg"/>
          <p:cNvPicPr preferRelativeResize="0"/>
          <p:nvPr/>
        </p:nvPicPr>
        <p:blipFill>
          <a:blip r:embed="rId14">
            <a:alphaModFix/>
          </a:blip>
          <a:stretch>
            <a:fillRect/>
          </a:stretch>
        </p:blipFill>
        <p:spPr>
          <a:xfrm>
            <a:off x="6153848" y="3606019"/>
            <a:ext cx="1256625" cy="942469"/>
          </a:xfrm>
          <a:prstGeom prst="rect">
            <a:avLst/>
          </a:prstGeom>
          <a:noFill/>
          <a:ln w="28575" cap="flat" cmpd="sng">
            <a:solidFill>
              <a:schemeClr val="dk1"/>
            </a:solidFill>
            <a:prstDash val="solid"/>
            <a:round/>
            <a:headEnd type="none" w="sm" len="sm"/>
            <a:tailEnd type="none" w="sm" len="sm"/>
          </a:ln>
        </p:spPr>
      </p:pic>
      <p:sp>
        <p:nvSpPr>
          <p:cNvPr id="131" name="Google Shape;131;p17"/>
          <p:cNvSpPr txBox="1"/>
          <p:nvPr/>
        </p:nvSpPr>
        <p:spPr>
          <a:xfrm>
            <a:off x="5734100" y="4586150"/>
            <a:ext cx="2096100" cy="41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chemeClr val="dk1"/>
                </a:solidFill>
                <a:latin typeface="Merriweather"/>
                <a:ea typeface="Merriweather"/>
                <a:cs typeface="Merriweather"/>
                <a:sym typeface="Merriweather"/>
              </a:rPr>
              <a:t>Painted the principal and assistant principal’s offices at WMS</a:t>
            </a:r>
            <a:endParaRPr sz="1000">
              <a:solidFill>
                <a:schemeClr val="dk1"/>
              </a:solidFill>
              <a:latin typeface="Merriweather"/>
              <a:ea typeface="Merriweather"/>
              <a:cs typeface="Merriweather"/>
              <a:sym typeface="Merriweath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35"/>
        <p:cNvGrpSpPr/>
        <p:nvPr/>
      </p:nvGrpSpPr>
      <p:grpSpPr>
        <a:xfrm>
          <a:off x="0" y="0"/>
          <a:ext cx="0" cy="0"/>
          <a:chOff x="0" y="0"/>
          <a:chExt cx="0" cy="0"/>
        </a:xfrm>
      </p:grpSpPr>
      <p:sp>
        <p:nvSpPr>
          <p:cNvPr id="136" name="Google Shape;136;p18"/>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GOALS for Custodial Crew:</a:t>
            </a:r>
            <a:endParaRPr>
              <a:latin typeface="Merriweather"/>
              <a:ea typeface="Merriweather"/>
              <a:cs typeface="Merriweather"/>
              <a:sym typeface="Merriweather"/>
            </a:endParaRPr>
          </a:p>
        </p:txBody>
      </p:sp>
      <p:sp>
        <p:nvSpPr>
          <p:cNvPr id="137" name="Google Shape;137;p18"/>
          <p:cNvSpPr txBox="1"/>
          <p:nvPr/>
        </p:nvSpPr>
        <p:spPr>
          <a:xfrm>
            <a:off x="314575" y="1313399"/>
            <a:ext cx="3806400" cy="3585649"/>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Deep clean</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Classrooms</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Office spaces</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Common spaces</a:t>
            </a:r>
          </a:p>
          <a:p>
            <a:pPr marL="914400" lvl="1" indent="-323850" algn="l" rtl="0">
              <a:spcBef>
                <a:spcPts val="0"/>
              </a:spcBef>
              <a:spcAft>
                <a:spcPts val="0"/>
              </a:spcAft>
              <a:buClr>
                <a:schemeClr val="dk1"/>
              </a:buClr>
              <a:buSzPts val="1500"/>
              <a:buFont typeface="Merriweather"/>
              <a:buChar char="○"/>
            </a:pPr>
            <a:r>
              <a:rPr lang="en-US" sz="1500" dirty="0">
                <a:solidFill>
                  <a:schemeClr val="dk1"/>
                </a:solidFill>
                <a:latin typeface="Merriweather"/>
                <a:ea typeface="Merriweather"/>
                <a:cs typeface="Merriweather"/>
                <a:sym typeface="Merriweather"/>
              </a:rPr>
              <a:t>Bathrooms</a:t>
            </a:r>
            <a:endParaRPr sz="1500" dirty="0">
              <a:solidFill>
                <a:schemeClr val="dk1"/>
              </a:solidFill>
              <a:latin typeface="Merriweather"/>
              <a:ea typeface="Merriweather"/>
              <a:cs typeface="Merriweather"/>
              <a:sym typeface="Merriweather"/>
            </a:endParaRPr>
          </a:p>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Clean</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Monument signs</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Scoreboards</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Press boxes</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Storage areas</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Building mounted signs</a:t>
            </a:r>
            <a:endParaRPr sz="1500" dirty="0">
              <a:solidFill>
                <a:schemeClr val="dk1"/>
              </a:solidFill>
              <a:latin typeface="Merriweather"/>
              <a:ea typeface="Merriweather"/>
              <a:cs typeface="Merriweather"/>
              <a:sym typeface="Merriweather"/>
            </a:endParaRPr>
          </a:p>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Strip and refinish floors</a:t>
            </a:r>
            <a:endParaRPr sz="1500" dirty="0">
              <a:solidFill>
                <a:schemeClr val="dk1"/>
              </a:solidFill>
              <a:latin typeface="Merriweather"/>
              <a:ea typeface="Merriweather"/>
              <a:cs typeface="Merriweather"/>
              <a:sym typeface="Merriweather"/>
            </a:endParaRPr>
          </a:p>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Touch up paint and minor scuffs</a:t>
            </a:r>
            <a:endParaRPr sz="1500" dirty="0">
              <a:solidFill>
                <a:schemeClr val="dk1"/>
              </a:solidFill>
              <a:latin typeface="Merriweather"/>
              <a:ea typeface="Merriweather"/>
              <a:cs typeface="Merriweather"/>
              <a:sym typeface="Merriweather"/>
            </a:endParaRPr>
          </a:p>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Clean interior and exterior windows</a:t>
            </a:r>
            <a:endParaRPr sz="1500" dirty="0">
              <a:solidFill>
                <a:schemeClr val="dk1"/>
              </a:solidFill>
              <a:latin typeface="Merriweather"/>
              <a:ea typeface="Merriweather"/>
              <a:cs typeface="Merriweather"/>
              <a:sym typeface="Merriweather"/>
            </a:endParaRPr>
          </a:p>
        </p:txBody>
      </p:sp>
      <p:sp>
        <p:nvSpPr>
          <p:cNvPr id="138" name="Google Shape;138;p18"/>
          <p:cNvSpPr txBox="1"/>
          <p:nvPr/>
        </p:nvSpPr>
        <p:spPr>
          <a:xfrm>
            <a:off x="4973450" y="1313400"/>
            <a:ext cx="3806400" cy="17358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Vacuum and shampoo carpets</a:t>
            </a:r>
            <a:endParaRPr sz="1500" dirty="0">
              <a:solidFill>
                <a:schemeClr val="dk1"/>
              </a:solidFill>
              <a:latin typeface="Merriweather"/>
              <a:ea typeface="Merriweather"/>
              <a:cs typeface="Merriweather"/>
              <a:sym typeface="Merriweather"/>
            </a:endParaRPr>
          </a:p>
          <a:p>
            <a:pPr marL="457200" lvl="0"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Speciality clean for turnover:</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Principal and vice-principal’s offices at WMS</a:t>
            </a:r>
            <a:endParaRPr sz="1500" dirty="0">
              <a:solidFill>
                <a:schemeClr val="dk1"/>
              </a:solidFill>
              <a:latin typeface="Merriweather"/>
              <a:ea typeface="Merriweather"/>
              <a:cs typeface="Merriweather"/>
              <a:sym typeface="Merriweather"/>
            </a:endParaRPr>
          </a:p>
          <a:p>
            <a:pPr marL="914400" lvl="1" indent="-323850" algn="l" rtl="0">
              <a:spcBef>
                <a:spcPts val="0"/>
              </a:spcBef>
              <a:spcAft>
                <a:spcPts val="0"/>
              </a:spcAft>
              <a:buClr>
                <a:schemeClr val="dk1"/>
              </a:buClr>
              <a:buSzPts val="1500"/>
              <a:buFont typeface="Merriweather"/>
              <a:buChar char="○"/>
            </a:pPr>
            <a:r>
              <a:rPr lang="en" sz="1500" dirty="0">
                <a:solidFill>
                  <a:schemeClr val="dk1"/>
                </a:solidFill>
                <a:latin typeface="Merriweather"/>
                <a:ea typeface="Merriweather"/>
                <a:cs typeface="Merriweather"/>
                <a:sym typeface="Merriweather"/>
              </a:rPr>
              <a:t>Principal's office at CES</a:t>
            </a:r>
            <a:endParaRPr sz="1500" dirty="0">
              <a:solidFill>
                <a:schemeClr val="dk1"/>
              </a:solidFill>
              <a:latin typeface="Merriweather"/>
              <a:ea typeface="Merriweather"/>
              <a:cs typeface="Merriweather"/>
              <a:sym typeface="Merriweather"/>
            </a:endParaRPr>
          </a:p>
        </p:txBody>
      </p:sp>
      <p:pic>
        <p:nvPicPr>
          <p:cNvPr id="139" name="Google Shape;139;p18" title="20250724_111643.jpg"/>
          <p:cNvPicPr preferRelativeResize="0"/>
          <p:nvPr/>
        </p:nvPicPr>
        <p:blipFill>
          <a:blip r:embed="rId3">
            <a:alphaModFix/>
          </a:blip>
          <a:stretch>
            <a:fillRect/>
          </a:stretch>
        </p:blipFill>
        <p:spPr>
          <a:xfrm>
            <a:off x="4652725" y="3171875"/>
            <a:ext cx="1027299" cy="1826324"/>
          </a:xfrm>
          <a:prstGeom prst="rect">
            <a:avLst/>
          </a:prstGeom>
          <a:noFill/>
          <a:ln w="28575" cap="flat" cmpd="sng">
            <a:solidFill>
              <a:schemeClr val="dk1"/>
            </a:solidFill>
            <a:prstDash val="solid"/>
            <a:round/>
            <a:headEnd type="none" w="sm" len="sm"/>
            <a:tailEnd type="none" w="sm" len="sm"/>
          </a:ln>
        </p:spPr>
      </p:pic>
      <p:pic>
        <p:nvPicPr>
          <p:cNvPr id="140" name="Google Shape;140;p18" title="20250724_111617.jpg"/>
          <p:cNvPicPr preferRelativeResize="0"/>
          <p:nvPr/>
        </p:nvPicPr>
        <p:blipFill>
          <a:blip r:embed="rId4">
            <a:alphaModFix/>
          </a:blip>
          <a:stretch>
            <a:fillRect/>
          </a:stretch>
        </p:blipFill>
        <p:spPr>
          <a:xfrm>
            <a:off x="6308369" y="3171878"/>
            <a:ext cx="1027299" cy="1826324"/>
          </a:xfrm>
          <a:prstGeom prst="rect">
            <a:avLst/>
          </a:prstGeom>
          <a:noFill/>
          <a:ln w="28575" cap="flat" cmpd="sng">
            <a:solidFill>
              <a:schemeClr val="dk1"/>
            </a:solidFill>
            <a:prstDash val="solid"/>
            <a:round/>
            <a:headEnd type="none" w="sm" len="sm"/>
            <a:tailEnd type="none" w="sm" len="sm"/>
          </a:ln>
        </p:spPr>
      </p:pic>
      <p:pic>
        <p:nvPicPr>
          <p:cNvPr id="141" name="Google Shape;141;p18" title="20250724_111647.jpg"/>
          <p:cNvPicPr preferRelativeResize="0"/>
          <p:nvPr/>
        </p:nvPicPr>
        <p:blipFill>
          <a:blip r:embed="rId5">
            <a:alphaModFix/>
          </a:blip>
          <a:stretch>
            <a:fillRect/>
          </a:stretch>
        </p:blipFill>
        <p:spPr>
          <a:xfrm>
            <a:off x="7805000" y="3171864"/>
            <a:ext cx="1027299" cy="1826335"/>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45"/>
        <p:cNvGrpSpPr/>
        <p:nvPr/>
      </p:nvGrpSpPr>
      <p:grpSpPr>
        <a:xfrm>
          <a:off x="0" y="0"/>
          <a:ext cx="0" cy="0"/>
          <a:chOff x="0" y="0"/>
          <a:chExt cx="0" cy="0"/>
        </a:xfrm>
      </p:grpSpPr>
      <p:sp>
        <p:nvSpPr>
          <p:cNvPr id="146" name="Google Shape;146;p19"/>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Custodial Crew ACCOMPLISHMENTS:</a:t>
            </a:r>
            <a:endParaRPr>
              <a:latin typeface="Merriweather"/>
              <a:ea typeface="Merriweather"/>
              <a:cs typeface="Merriweather"/>
              <a:sym typeface="Merriweather"/>
            </a:endParaRPr>
          </a:p>
        </p:txBody>
      </p:sp>
      <p:sp>
        <p:nvSpPr>
          <p:cNvPr id="147" name="Google Shape;147;p19"/>
          <p:cNvSpPr txBox="1"/>
          <p:nvPr/>
        </p:nvSpPr>
        <p:spPr>
          <a:xfrm>
            <a:off x="314575" y="1313400"/>
            <a:ext cx="3806400" cy="36099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Emptied all classrooms to prepare for deep cleaning</a:t>
            </a:r>
            <a:endParaRPr sz="1000" dirty="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Steam-cleaned all carpets through the district</a:t>
            </a:r>
            <a:endParaRPr sz="1000" dirty="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Prepped, stripped, and refinished all floors that needed it</a:t>
            </a:r>
            <a:endParaRPr sz="1000" dirty="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Deep cleaning of all classrooms, office spaces, common spaces</a:t>
            </a:r>
            <a:endParaRPr sz="1000" dirty="0">
              <a:solidFill>
                <a:schemeClr val="dk1"/>
              </a:solidFill>
              <a:latin typeface="Merriweather"/>
              <a:ea typeface="Merriweather"/>
              <a:cs typeface="Merriweather"/>
              <a:sym typeface="Merriweather"/>
            </a:endParaRPr>
          </a:p>
          <a:p>
            <a:pPr marL="914400" lvl="1"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Dusting</a:t>
            </a:r>
            <a:endParaRPr sz="1000" dirty="0">
              <a:solidFill>
                <a:schemeClr val="dk1"/>
              </a:solidFill>
              <a:latin typeface="Merriweather"/>
              <a:ea typeface="Merriweather"/>
              <a:cs typeface="Merriweather"/>
              <a:sym typeface="Merriweather"/>
            </a:endParaRPr>
          </a:p>
          <a:p>
            <a:pPr marL="914400" lvl="1"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Sanitizing</a:t>
            </a:r>
            <a:endParaRPr sz="1000" dirty="0">
              <a:solidFill>
                <a:schemeClr val="dk1"/>
              </a:solidFill>
              <a:latin typeface="Merriweather"/>
              <a:ea typeface="Merriweather"/>
              <a:cs typeface="Merriweather"/>
              <a:sym typeface="Merriweather"/>
            </a:endParaRPr>
          </a:p>
          <a:p>
            <a:pPr marL="914400" lvl="1"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Sinks</a:t>
            </a:r>
            <a:endParaRPr sz="1000" dirty="0">
              <a:solidFill>
                <a:schemeClr val="dk1"/>
              </a:solidFill>
              <a:latin typeface="Merriweather"/>
              <a:ea typeface="Merriweather"/>
              <a:cs typeface="Merriweather"/>
              <a:sym typeface="Merriweather"/>
            </a:endParaRPr>
          </a:p>
          <a:p>
            <a:pPr marL="914400" lvl="1"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Floors</a:t>
            </a:r>
            <a:endParaRPr sz="1000" dirty="0">
              <a:solidFill>
                <a:schemeClr val="dk1"/>
              </a:solidFill>
              <a:latin typeface="Merriweather"/>
              <a:ea typeface="Merriweather"/>
              <a:cs typeface="Merriweather"/>
              <a:sym typeface="Merriweather"/>
            </a:endParaRPr>
          </a:p>
          <a:p>
            <a:pPr marL="914400" lvl="1"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Lights and light fixtures</a:t>
            </a:r>
            <a:endParaRPr sz="1000" dirty="0">
              <a:solidFill>
                <a:schemeClr val="dk1"/>
              </a:solidFill>
              <a:latin typeface="Merriweather"/>
              <a:ea typeface="Merriweather"/>
              <a:cs typeface="Merriweather"/>
              <a:sym typeface="Merriweather"/>
            </a:endParaRPr>
          </a:p>
          <a:p>
            <a:pPr marL="914400" lvl="1"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Gum removal from desks</a:t>
            </a:r>
            <a:endParaRPr sz="1000" dirty="0">
              <a:solidFill>
                <a:schemeClr val="dk1"/>
              </a:solidFill>
              <a:latin typeface="Merriweather"/>
              <a:ea typeface="Merriweather"/>
              <a:cs typeface="Merriweather"/>
              <a:sym typeface="Merriweather"/>
            </a:endParaRPr>
          </a:p>
          <a:p>
            <a:pPr marL="914400" lvl="1"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Wiping down walls</a:t>
            </a:r>
            <a:endParaRPr sz="1000" dirty="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Daily cleaning for locations still in use such as:</a:t>
            </a:r>
            <a:endParaRPr sz="1000" dirty="0">
              <a:solidFill>
                <a:schemeClr val="dk1"/>
              </a:solidFill>
              <a:latin typeface="Merriweather"/>
              <a:ea typeface="Merriweather"/>
              <a:cs typeface="Merriweather"/>
              <a:sym typeface="Merriweather"/>
            </a:endParaRPr>
          </a:p>
          <a:p>
            <a:pPr marL="914400" lvl="1"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WMS Commons</a:t>
            </a:r>
            <a:endParaRPr sz="1000" dirty="0">
              <a:solidFill>
                <a:schemeClr val="dk1"/>
              </a:solidFill>
              <a:latin typeface="Merriweather"/>
              <a:ea typeface="Merriweather"/>
              <a:cs typeface="Merriweather"/>
              <a:sym typeface="Merriweather"/>
            </a:endParaRPr>
          </a:p>
          <a:p>
            <a:pPr marL="914400" lvl="1"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Offices at WHS</a:t>
            </a:r>
            <a:endParaRPr sz="1000" dirty="0">
              <a:solidFill>
                <a:schemeClr val="dk1"/>
              </a:solidFill>
              <a:latin typeface="Merriweather"/>
              <a:ea typeface="Merriweather"/>
              <a:cs typeface="Merriweather"/>
              <a:sym typeface="Merriweather"/>
            </a:endParaRPr>
          </a:p>
          <a:p>
            <a:pPr marL="914400" lvl="1"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Bathrooms at all locations</a:t>
            </a:r>
            <a:endParaRPr sz="1000" dirty="0">
              <a:solidFill>
                <a:schemeClr val="dk1"/>
              </a:solidFill>
              <a:latin typeface="Merriweather"/>
              <a:ea typeface="Merriweather"/>
              <a:cs typeface="Merriweather"/>
              <a:sym typeface="Merriweather"/>
            </a:endParaRPr>
          </a:p>
          <a:p>
            <a:pPr marL="914400" lvl="1"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Tech Dept.</a:t>
            </a:r>
            <a:endParaRPr sz="1000" dirty="0">
              <a:solidFill>
                <a:schemeClr val="dk1"/>
              </a:solidFill>
              <a:latin typeface="Merriweather"/>
              <a:ea typeface="Merriweather"/>
              <a:cs typeface="Merriweather"/>
              <a:sym typeface="Merriweather"/>
            </a:endParaRPr>
          </a:p>
          <a:p>
            <a:pPr marL="914400" lvl="1"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TEAM High</a:t>
            </a:r>
            <a:endParaRPr sz="1000" dirty="0">
              <a:solidFill>
                <a:schemeClr val="dk1"/>
              </a:solidFill>
              <a:latin typeface="Merriweather"/>
              <a:ea typeface="Merriweather"/>
              <a:cs typeface="Merriweather"/>
              <a:sym typeface="Merriweather"/>
            </a:endParaRPr>
          </a:p>
          <a:p>
            <a:pPr marL="914400" lvl="1"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Sports Run at WHS</a:t>
            </a:r>
            <a:endParaRPr sz="1000" dirty="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dirty="0">
                <a:solidFill>
                  <a:schemeClr val="dk1"/>
                </a:solidFill>
                <a:latin typeface="Merriweather"/>
                <a:ea typeface="Merriweather"/>
                <a:cs typeface="Merriweather"/>
                <a:sym typeface="Merriweather"/>
              </a:rPr>
              <a:t>Aerial lift certified on both the scissor lift and boom lift</a:t>
            </a:r>
            <a:endParaRPr sz="1000" dirty="0">
              <a:solidFill>
                <a:schemeClr val="dk1"/>
              </a:solidFill>
              <a:latin typeface="Merriweather"/>
              <a:ea typeface="Merriweather"/>
              <a:cs typeface="Merriweather"/>
              <a:sym typeface="Merriweather"/>
            </a:endParaRPr>
          </a:p>
        </p:txBody>
      </p:sp>
      <p:sp>
        <p:nvSpPr>
          <p:cNvPr id="148" name="Google Shape;148;p19"/>
          <p:cNvSpPr txBox="1"/>
          <p:nvPr/>
        </p:nvSpPr>
        <p:spPr>
          <a:xfrm>
            <a:off x="4973450" y="1313400"/>
            <a:ext cx="3806400" cy="1572900"/>
          </a:xfrm>
          <a:prstGeom prst="rect">
            <a:avLst/>
          </a:prstGeom>
          <a:solidFill>
            <a:srgbClr val="FFF2CC"/>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Patching and painting of minor scuffs and areas that needed it</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Deep clean of WHS metal shop for turnover to new teacher</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Assisting each other at different locations with deep cleaning as needed</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Font typeface="Merriweather"/>
              <a:buChar char="●"/>
            </a:pPr>
            <a:r>
              <a:rPr lang="en" sz="1000">
                <a:solidFill>
                  <a:schemeClr val="dk1"/>
                </a:solidFill>
                <a:latin typeface="Merriweather"/>
                <a:ea typeface="Merriweather"/>
                <a:cs typeface="Merriweather"/>
                <a:sym typeface="Merriweather"/>
              </a:rPr>
              <a:t>Repairs on floor transitions</a:t>
            </a:r>
            <a:endParaRPr sz="1000">
              <a:solidFill>
                <a:schemeClr val="dk1"/>
              </a:solidFill>
              <a:latin typeface="Merriweather"/>
              <a:ea typeface="Merriweather"/>
              <a:cs typeface="Merriweather"/>
              <a:sym typeface="Merriweather"/>
            </a:endParaRPr>
          </a:p>
          <a:p>
            <a:pPr marL="457200" lvl="0" indent="-292100" algn="l" rtl="0">
              <a:spcBef>
                <a:spcPts val="0"/>
              </a:spcBef>
              <a:spcAft>
                <a:spcPts val="0"/>
              </a:spcAft>
              <a:buClr>
                <a:schemeClr val="dk1"/>
              </a:buClr>
              <a:buSzPts val="1000"/>
              <a:buChar char="●"/>
            </a:pPr>
            <a:r>
              <a:rPr lang="en" sz="1000">
                <a:solidFill>
                  <a:schemeClr val="dk1"/>
                </a:solidFill>
                <a:latin typeface="Merriweather"/>
                <a:ea typeface="Merriweather"/>
                <a:cs typeface="Merriweather"/>
                <a:sym typeface="Merriweather"/>
              </a:rPr>
              <a:t>Moving furniture back into classrooms once cleaned</a:t>
            </a:r>
            <a:r>
              <a:rPr lang="en" sz="1000">
                <a:solidFill>
                  <a:schemeClr val="dk1"/>
                </a:solidFill>
              </a:rPr>
              <a:t> </a:t>
            </a:r>
            <a:endParaRPr sz="1000">
              <a:solidFill>
                <a:schemeClr val="dk1"/>
              </a:solidFill>
            </a:endParaRPr>
          </a:p>
        </p:txBody>
      </p:sp>
      <p:pic>
        <p:nvPicPr>
          <p:cNvPr id="149" name="Google Shape;149;p19" title="IMG_5636.jpeg"/>
          <p:cNvPicPr preferRelativeResize="0"/>
          <p:nvPr/>
        </p:nvPicPr>
        <p:blipFill>
          <a:blip r:embed="rId3">
            <a:alphaModFix/>
          </a:blip>
          <a:stretch>
            <a:fillRect/>
          </a:stretch>
        </p:blipFill>
        <p:spPr>
          <a:xfrm>
            <a:off x="4451300" y="3012175"/>
            <a:ext cx="1374351" cy="1698801"/>
          </a:xfrm>
          <a:prstGeom prst="rect">
            <a:avLst/>
          </a:prstGeom>
          <a:noFill/>
          <a:ln w="28575" cap="flat" cmpd="sng">
            <a:solidFill>
              <a:schemeClr val="dk1"/>
            </a:solidFill>
            <a:prstDash val="solid"/>
            <a:round/>
            <a:headEnd type="none" w="sm" len="sm"/>
            <a:tailEnd type="none" w="sm" len="sm"/>
          </a:ln>
        </p:spPr>
      </p:pic>
      <p:pic>
        <p:nvPicPr>
          <p:cNvPr id="150" name="Google Shape;150;p19" title="IMG_5640.jpeg"/>
          <p:cNvPicPr preferRelativeResize="0"/>
          <p:nvPr/>
        </p:nvPicPr>
        <p:blipFill>
          <a:blip r:embed="rId4">
            <a:alphaModFix/>
          </a:blip>
          <a:stretch>
            <a:fillRect/>
          </a:stretch>
        </p:blipFill>
        <p:spPr>
          <a:xfrm>
            <a:off x="6080075" y="3012175"/>
            <a:ext cx="1274100" cy="1698801"/>
          </a:xfrm>
          <a:prstGeom prst="rect">
            <a:avLst/>
          </a:prstGeom>
          <a:noFill/>
          <a:ln w="28575" cap="flat" cmpd="sng">
            <a:solidFill>
              <a:schemeClr val="dk1"/>
            </a:solidFill>
            <a:prstDash val="solid"/>
            <a:round/>
            <a:headEnd type="none" w="sm" len="sm"/>
            <a:tailEnd type="none" w="sm" len="sm"/>
          </a:ln>
        </p:spPr>
      </p:pic>
      <p:pic>
        <p:nvPicPr>
          <p:cNvPr id="151" name="Google Shape;151;p19" title="IMG_5641.jpeg"/>
          <p:cNvPicPr preferRelativeResize="0"/>
          <p:nvPr/>
        </p:nvPicPr>
        <p:blipFill>
          <a:blip r:embed="rId5">
            <a:alphaModFix/>
          </a:blip>
          <a:stretch>
            <a:fillRect/>
          </a:stretch>
        </p:blipFill>
        <p:spPr>
          <a:xfrm>
            <a:off x="7522850" y="3012175"/>
            <a:ext cx="1309452" cy="1698801"/>
          </a:xfrm>
          <a:prstGeom prst="rect">
            <a:avLst/>
          </a:prstGeom>
          <a:noFill/>
          <a:ln w="28575" cap="flat" cmpd="sng">
            <a:solidFill>
              <a:schemeClr val="dk1"/>
            </a:solidFill>
            <a:prstDash val="solid"/>
            <a:round/>
            <a:headEnd type="none" w="sm" len="sm"/>
            <a:tailEnd type="none" w="sm" len="sm"/>
          </a:ln>
        </p:spPr>
      </p:pic>
      <p:sp>
        <p:nvSpPr>
          <p:cNvPr id="152" name="Google Shape;152;p19"/>
          <p:cNvSpPr txBox="1"/>
          <p:nvPr/>
        </p:nvSpPr>
        <p:spPr>
          <a:xfrm>
            <a:off x="4703825" y="4773850"/>
            <a:ext cx="4026600" cy="24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Custodial staff being trained on the boom lift</a:t>
            </a:r>
            <a:endParaRPr sz="800">
              <a:solidFill>
                <a:schemeClr val="dk1"/>
              </a:solidFill>
              <a:latin typeface="Merriweather"/>
              <a:ea typeface="Merriweather"/>
              <a:cs typeface="Merriweather"/>
              <a:sym typeface="Merriweath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56"/>
        <p:cNvGrpSpPr/>
        <p:nvPr/>
      </p:nvGrpSpPr>
      <p:grpSpPr>
        <a:xfrm>
          <a:off x="0" y="0"/>
          <a:ext cx="0" cy="0"/>
          <a:chOff x="0" y="0"/>
          <a:chExt cx="0" cy="0"/>
        </a:xfrm>
      </p:grpSpPr>
      <p:sp>
        <p:nvSpPr>
          <p:cNvPr id="157" name="Google Shape;157;p20"/>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Custodial Accomplishments</a:t>
            </a:r>
            <a:endParaRPr>
              <a:latin typeface="Merriweather"/>
              <a:ea typeface="Merriweather"/>
              <a:cs typeface="Merriweather"/>
              <a:sym typeface="Merriweather"/>
            </a:endParaRPr>
          </a:p>
        </p:txBody>
      </p:sp>
      <p:sp>
        <p:nvSpPr>
          <p:cNvPr id="158" name="Google Shape;158;p20"/>
          <p:cNvSpPr txBox="1"/>
          <p:nvPr/>
        </p:nvSpPr>
        <p:spPr>
          <a:xfrm>
            <a:off x="226925" y="2260150"/>
            <a:ext cx="11955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159" name="Google Shape;159;p20"/>
          <p:cNvSpPr txBox="1"/>
          <p:nvPr/>
        </p:nvSpPr>
        <p:spPr>
          <a:xfrm>
            <a:off x="3899700" y="1303825"/>
            <a:ext cx="13446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160" name="Google Shape;160;p20"/>
          <p:cNvSpPr txBox="1"/>
          <p:nvPr/>
        </p:nvSpPr>
        <p:spPr>
          <a:xfrm>
            <a:off x="105200" y="4152550"/>
            <a:ext cx="15078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161" name="Google Shape;161;p20"/>
          <p:cNvSpPr txBox="1"/>
          <p:nvPr/>
        </p:nvSpPr>
        <p:spPr>
          <a:xfrm>
            <a:off x="7644600" y="3101825"/>
            <a:ext cx="14391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pic>
        <p:nvPicPr>
          <p:cNvPr id="162" name="Google Shape;162;p20" title="1407 HS After.jpg"/>
          <p:cNvPicPr preferRelativeResize="0"/>
          <p:nvPr/>
        </p:nvPicPr>
        <p:blipFill>
          <a:blip r:embed="rId3">
            <a:alphaModFix/>
          </a:blip>
          <a:stretch>
            <a:fillRect/>
          </a:stretch>
        </p:blipFill>
        <p:spPr>
          <a:xfrm>
            <a:off x="184600" y="1185850"/>
            <a:ext cx="1599375" cy="1199536"/>
          </a:xfrm>
          <a:prstGeom prst="rect">
            <a:avLst/>
          </a:prstGeom>
          <a:noFill/>
          <a:ln w="28575" cap="flat" cmpd="sng">
            <a:solidFill>
              <a:schemeClr val="dk1"/>
            </a:solidFill>
            <a:prstDash val="solid"/>
            <a:round/>
            <a:headEnd type="none" w="sm" len="sm"/>
            <a:tailEnd type="none" w="sm" len="sm"/>
          </a:ln>
        </p:spPr>
      </p:pic>
      <p:sp>
        <p:nvSpPr>
          <p:cNvPr id="163" name="Google Shape;163;p20"/>
          <p:cNvSpPr txBox="1"/>
          <p:nvPr/>
        </p:nvSpPr>
        <p:spPr>
          <a:xfrm>
            <a:off x="68248" y="2307934"/>
            <a:ext cx="1832100" cy="1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Deep cleaning completed at WHS in Room 1407 </a:t>
            </a:r>
            <a:endParaRPr sz="800">
              <a:solidFill>
                <a:schemeClr val="dk1"/>
              </a:solidFill>
              <a:latin typeface="Merriweather"/>
              <a:ea typeface="Merriweather"/>
              <a:cs typeface="Merriweather"/>
              <a:sym typeface="Merriweather"/>
            </a:endParaRPr>
          </a:p>
        </p:txBody>
      </p:sp>
      <p:pic>
        <p:nvPicPr>
          <p:cNvPr id="164" name="Google Shape;164;p20" title="77490343244__0F907105-3518-4910-AE39-4418C6DD43ED.heic"/>
          <p:cNvPicPr preferRelativeResize="0"/>
          <p:nvPr/>
        </p:nvPicPr>
        <p:blipFill>
          <a:blip r:embed="rId4">
            <a:alphaModFix/>
          </a:blip>
          <a:stretch>
            <a:fillRect/>
          </a:stretch>
        </p:blipFill>
        <p:spPr>
          <a:xfrm>
            <a:off x="8124201" y="1098063"/>
            <a:ext cx="927950" cy="1237275"/>
          </a:xfrm>
          <a:prstGeom prst="rect">
            <a:avLst/>
          </a:prstGeom>
          <a:noFill/>
          <a:ln w="28575" cap="flat" cmpd="sng">
            <a:solidFill>
              <a:schemeClr val="dk1"/>
            </a:solidFill>
            <a:prstDash val="solid"/>
            <a:round/>
            <a:headEnd type="none" w="sm" len="sm"/>
            <a:tailEnd type="none" w="sm" len="sm"/>
          </a:ln>
        </p:spPr>
      </p:pic>
      <p:pic>
        <p:nvPicPr>
          <p:cNvPr id="165" name="Google Shape;165;p20" title="B Cleaning.jpg"/>
          <p:cNvPicPr preferRelativeResize="0"/>
          <p:nvPr/>
        </p:nvPicPr>
        <p:blipFill>
          <a:blip r:embed="rId5">
            <a:alphaModFix/>
          </a:blip>
          <a:stretch>
            <a:fillRect/>
          </a:stretch>
        </p:blipFill>
        <p:spPr>
          <a:xfrm>
            <a:off x="5049851" y="1151288"/>
            <a:ext cx="848137" cy="1130850"/>
          </a:xfrm>
          <a:prstGeom prst="rect">
            <a:avLst/>
          </a:prstGeom>
          <a:noFill/>
          <a:ln w="28575" cap="flat" cmpd="sng">
            <a:solidFill>
              <a:schemeClr val="dk1"/>
            </a:solidFill>
            <a:prstDash val="solid"/>
            <a:round/>
            <a:headEnd type="none" w="sm" len="sm"/>
            <a:tailEnd type="none" w="sm" len="sm"/>
          </a:ln>
        </p:spPr>
      </p:pic>
      <p:pic>
        <p:nvPicPr>
          <p:cNvPr id="166" name="Google Shape;166;p20" title="Camille Deep Clean Commons Bleachers.jpg"/>
          <p:cNvPicPr preferRelativeResize="0"/>
          <p:nvPr/>
        </p:nvPicPr>
        <p:blipFill>
          <a:blip r:embed="rId6">
            <a:alphaModFix/>
          </a:blip>
          <a:stretch>
            <a:fillRect/>
          </a:stretch>
        </p:blipFill>
        <p:spPr>
          <a:xfrm>
            <a:off x="105200" y="3720000"/>
            <a:ext cx="1314000" cy="916100"/>
          </a:xfrm>
          <a:prstGeom prst="rect">
            <a:avLst/>
          </a:prstGeom>
          <a:noFill/>
          <a:ln w="28575" cap="flat" cmpd="sng">
            <a:solidFill>
              <a:schemeClr val="dk1"/>
            </a:solidFill>
            <a:prstDash val="solid"/>
            <a:round/>
            <a:headEnd type="none" w="sm" len="sm"/>
            <a:tailEnd type="none" w="sm" len="sm"/>
          </a:ln>
        </p:spPr>
      </p:pic>
      <p:pic>
        <p:nvPicPr>
          <p:cNvPr id="167" name="Google Shape;167;p20" title="CES Rm 101 Kim.jpg"/>
          <p:cNvPicPr preferRelativeResize="0"/>
          <p:nvPr/>
        </p:nvPicPr>
        <p:blipFill>
          <a:blip r:embed="rId7">
            <a:alphaModFix/>
          </a:blip>
          <a:stretch>
            <a:fillRect/>
          </a:stretch>
        </p:blipFill>
        <p:spPr>
          <a:xfrm>
            <a:off x="7681350" y="3865775"/>
            <a:ext cx="1365625" cy="875275"/>
          </a:xfrm>
          <a:prstGeom prst="rect">
            <a:avLst/>
          </a:prstGeom>
          <a:noFill/>
          <a:ln w="28575" cap="flat" cmpd="sng">
            <a:solidFill>
              <a:schemeClr val="dk1"/>
            </a:solidFill>
            <a:prstDash val="solid"/>
            <a:round/>
            <a:headEnd type="none" w="sm" len="sm"/>
            <a:tailEnd type="none" w="sm" len="sm"/>
          </a:ln>
        </p:spPr>
      </p:pic>
      <p:pic>
        <p:nvPicPr>
          <p:cNvPr id="168" name="Google Shape;168;p20" title="Chris Run Library 1.jpg"/>
          <p:cNvPicPr preferRelativeResize="0"/>
          <p:nvPr/>
        </p:nvPicPr>
        <p:blipFill>
          <a:blip r:embed="rId8">
            <a:alphaModFix/>
          </a:blip>
          <a:stretch>
            <a:fillRect/>
          </a:stretch>
        </p:blipFill>
        <p:spPr>
          <a:xfrm>
            <a:off x="3606175" y="2539000"/>
            <a:ext cx="1439100" cy="1079325"/>
          </a:xfrm>
          <a:prstGeom prst="rect">
            <a:avLst/>
          </a:prstGeom>
          <a:noFill/>
          <a:ln w="28575" cap="flat" cmpd="sng">
            <a:solidFill>
              <a:schemeClr val="dk1"/>
            </a:solidFill>
            <a:prstDash val="solid"/>
            <a:round/>
            <a:headEnd type="none" w="sm" len="sm"/>
            <a:tailEnd type="none" w="sm" len="sm"/>
          </a:ln>
        </p:spPr>
      </p:pic>
      <p:pic>
        <p:nvPicPr>
          <p:cNvPr id="169" name="Google Shape;169;p20" title="IMG_7358.jpg"/>
          <p:cNvPicPr preferRelativeResize="0"/>
          <p:nvPr/>
        </p:nvPicPr>
        <p:blipFill>
          <a:blip r:embed="rId9">
            <a:alphaModFix/>
          </a:blip>
          <a:stretch>
            <a:fillRect/>
          </a:stretch>
        </p:blipFill>
        <p:spPr>
          <a:xfrm>
            <a:off x="6536150" y="2397200"/>
            <a:ext cx="1270525" cy="927850"/>
          </a:xfrm>
          <a:prstGeom prst="rect">
            <a:avLst/>
          </a:prstGeom>
          <a:noFill/>
          <a:ln w="28575" cap="flat" cmpd="sng">
            <a:solidFill>
              <a:schemeClr val="dk1"/>
            </a:solidFill>
            <a:prstDash val="solid"/>
            <a:round/>
            <a:headEnd type="none" w="sm" len="sm"/>
            <a:tailEnd type="none" w="sm" len="sm"/>
          </a:ln>
        </p:spPr>
      </p:pic>
      <p:pic>
        <p:nvPicPr>
          <p:cNvPr id="170" name="Google Shape;170;p20" title="IMG_7410.jpg"/>
          <p:cNvPicPr preferRelativeResize="0"/>
          <p:nvPr/>
        </p:nvPicPr>
        <p:blipFill>
          <a:blip r:embed="rId10">
            <a:alphaModFix/>
          </a:blip>
          <a:stretch>
            <a:fillRect/>
          </a:stretch>
        </p:blipFill>
        <p:spPr>
          <a:xfrm>
            <a:off x="5271198" y="2638537"/>
            <a:ext cx="1105026" cy="828775"/>
          </a:xfrm>
          <a:prstGeom prst="rect">
            <a:avLst/>
          </a:prstGeom>
          <a:noFill/>
          <a:ln w="28575" cap="flat" cmpd="sng">
            <a:solidFill>
              <a:schemeClr val="dk1"/>
            </a:solidFill>
            <a:prstDash val="solid"/>
            <a:round/>
            <a:headEnd type="none" w="sm" len="sm"/>
            <a:tailEnd type="none" w="sm" len="sm"/>
          </a:ln>
        </p:spPr>
      </p:pic>
      <p:pic>
        <p:nvPicPr>
          <p:cNvPr id="171" name="Google Shape;171;p20" title="IMG_7411.jpg"/>
          <p:cNvPicPr preferRelativeResize="0"/>
          <p:nvPr/>
        </p:nvPicPr>
        <p:blipFill>
          <a:blip r:embed="rId11">
            <a:alphaModFix/>
          </a:blip>
          <a:stretch>
            <a:fillRect/>
          </a:stretch>
        </p:blipFill>
        <p:spPr>
          <a:xfrm>
            <a:off x="3314099" y="1098075"/>
            <a:ext cx="1344600" cy="1008473"/>
          </a:xfrm>
          <a:prstGeom prst="rect">
            <a:avLst/>
          </a:prstGeom>
          <a:noFill/>
          <a:ln w="28575" cap="flat" cmpd="sng">
            <a:solidFill>
              <a:schemeClr val="dk1"/>
            </a:solidFill>
            <a:prstDash val="solid"/>
            <a:round/>
            <a:headEnd type="none" w="sm" len="sm"/>
            <a:tailEnd type="none" w="sm" len="sm"/>
          </a:ln>
        </p:spPr>
      </p:pic>
      <p:pic>
        <p:nvPicPr>
          <p:cNvPr id="172" name="Google Shape;172;p20" title="IMG_7417.jpg"/>
          <p:cNvPicPr preferRelativeResize="0"/>
          <p:nvPr/>
        </p:nvPicPr>
        <p:blipFill>
          <a:blip r:embed="rId12">
            <a:alphaModFix/>
          </a:blip>
          <a:stretch>
            <a:fillRect/>
          </a:stretch>
        </p:blipFill>
        <p:spPr>
          <a:xfrm>
            <a:off x="620575" y="2721950"/>
            <a:ext cx="1164350" cy="873286"/>
          </a:xfrm>
          <a:prstGeom prst="rect">
            <a:avLst/>
          </a:prstGeom>
          <a:noFill/>
          <a:ln w="28575" cap="flat" cmpd="sng">
            <a:solidFill>
              <a:srgbClr val="000000"/>
            </a:solidFill>
            <a:prstDash val="solid"/>
            <a:round/>
            <a:headEnd type="none" w="sm" len="sm"/>
            <a:tailEnd type="none" w="sm" len="sm"/>
          </a:ln>
        </p:spPr>
      </p:pic>
      <p:pic>
        <p:nvPicPr>
          <p:cNvPr id="173" name="Google Shape;173;p20" title="IMG_7424.jpg"/>
          <p:cNvPicPr preferRelativeResize="0"/>
          <p:nvPr/>
        </p:nvPicPr>
        <p:blipFill>
          <a:blip r:embed="rId13">
            <a:alphaModFix/>
          </a:blip>
          <a:stretch>
            <a:fillRect/>
          </a:stretch>
        </p:blipFill>
        <p:spPr>
          <a:xfrm>
            <a:off x="6505400" y="1098075"/>
            <a:ext cx="1314000" cy="828775"/>
          </a:xfrm>
          <a:prstGeom prst="rect">
            <a:avLst/>
          </a:prstGeom>
          <a:noFill/>
          <a:ln w="28575" cap="flat" cmpd="sng">
            <a:solidFill>
              <a:schemeClr val="dk1"/>
            </a:solidFill>
            <a:prstDash val="solid"/>
            <a:round/>
            <a:headEnd type="none" w="sm" len="sm"/>
            <a:tailEnd type="none" w="sm" len="sm"/>
          </a:ln>
        </p:spPr>
      </p:pic>
      <p:pic>
        <p:nvPicPr>
          <p:cNvPr id="174" name="Google Shape;174;p20" title="Joey DSP Clean.jpg"/>
          <p:cNvPicPr preferRelativeResize="0"/>
          <p:nvPr/>
        </p:nvPicPr>
        <p:blipFill>
          <a:blip r:embed="rId14">
            <a:alphaModFix/>
          </a:blip>
          <a:stretch>
            <a:fillRect/>
          </a:stretch>
        </p:blipFill>
        <p:spPr>
          <a:xfrm>
            <a:off x="3958080" y="3809742"/>
            <a:ext cx="1270525" cy="952904"/>
          </a:xfrm>
          <a:prstGeom prst="rect">
            <a:avLst/>
          </a:prstGeom>
          <a:noFill/>
          <a:ln w="28575" cap="flat" cmpd="sng">
            <a:solidFill>
              <a:srgbClr val="000000"/>
            </a:solidFill>
            <a:prstDash val="solid"/>
            <a:round/>
            <a:headEnd type="none" w="sm" len="sm"/>
            <a:tailEnd type="none" w="sm" len="sm"/>
          </a:ln>
        </p:spPr>
      </p:pic>
      <p:pic>
        <p:nvPicPr>
          <p:cNvPr id="175" name="Google Shape;175;p20" title="Lee Cleaning at NFES.jpg"/>
          <p:cNvPicPr preferRelativeResize="0"/>
          <p:nvPr/>
        </p:nvPicPr>
        <p:blipFill>
          <a:blip r:embed="rId15">
            <a:alphaModFix/>
          </a:blip>
          <a:stretch>
            <a:fillRect/>
          </a:stretch>
        </p:blipFill>
        <p:spPr>
          <a:xfrm>
            <a:off x="2061438" y="1123990"/>
            <a:ext cx="927950" cy="1237274"/>
          </a:xfrm>
          <a:prstGeom prst="rect">
            <a:avLst/>
          </a:prstGeom>
          <a:noFill/>
          <a:ln w="28575" cap="flat" cmpd="sng">
            <a:solidFill>
              <a:srgbClr val="000000"/>
            </a:solidFill>
            <a:prstDash val="solid"/>
            <a:round/>
            <a:headEnd type="none" w="sm" len="sm"/>
            <a:tailEnd type="none" w="sm" len="sm"/>
          </a:ln>
        </p:spPr>
      </p:pic>
      <p:pic>
        <p:nvPicPr>
          <p:cNvPr id="176" name="Google Shape;176;p20" title="Wall Repair Camille.jpg"/>
          <p:cNvPicPr preferRelativeResize="0"/>
          <p:nvPr/>
        </p:nvPicPr>
        <p:blipFill rotWithShape="1">
          <a:blip r:embed="rId16">
            <a:alphaModFix/>
          </a:blip>
          <a:srcRect t="15789" r="17573"/>
          <a:stretch/>
        </p:blipFill>
        <p:spPr>
          <a:xfrm>
            <a:off x="5978475" y="3942322"/>
            <a:ext cx="1365625" cy="1046465"/>
          </a:xfrm>
          <a:prstGeom prst="rect">
            <a:avLst/>
          </a:prstGeom>
          <a:noFill/>
          <a:ln w="28575" cap="flat" cmpd="sng">
            <a:solidFill>
              <a:schemeClr val="dk1"/>
            </a:solidFill>
            <a:prstDash val="solid"/>
            <a:round/>
            <a:headEnd type="none" w="sm" len="sm"/>
            <a:tailEnd type="none" w="sm" len="sm"/>
          </a:ln>
        </p:spPr>
      </p:pic>
      <p:pic>
        <p:nvPicPr>
          <p:cNvPr id="177" name="Google Shape;177;p20" title="WMS Commons Before.jpg"/>
          <p:cNvPicPr preferRelativeResize="0"/>
          <p:nvPr/>
        </p:nvPicPr>
        <p:blipFill>
          <a:blip r:embed="rId17">
            <a:alphaModFix/>
          </a:blip>
          <a:stretch>
            <a:fillRect/>
          </a:stretch>
        </p:blipFill>
        <p:spPr>
          <a:xfrm>
            <a:off x="1675625" y="3789250"/>
            <a:ext cx="1507800" cy="1130867"/>
          </a:xfrm>
          <a:prstGeom prst="rect">
            <a:avLst/>
          </a:prstGeom>
          <a:noFill/>
          <a:ln w="28575" cap="flat" cmpd="sng">
            <a:solidFill>
              <a:schemeClr val="dk1"/>
            </a:solidFill>
            <a:prstDash val="solid"/>
            <a:round/>
            <a:headEnd type="none" w="sm" len="sm"/>
            <a:tailEnd type="none" w="sm" len="sm"/>
          </a:ln>
        </p:spPr>
      </p:pic>
      <p:sp>
        <p:nvSpPr>
          <p:cNvPr id="178" name="Google Shape;178;p20"/>
          <p:cNvSpPr txBox="1"/>
          <p:nvPr/>
        </p:nvSpPr>
        <p:spPr>
          <a:xfrm>
            <a:off x="7958475" y="2282125"/>
            <a:ext cx="1270500" cy="43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Stairwell cleaning completed by Michelle and Lee</a:t>
            </a:r>
            <a:endParaRPr sz="800">
              <a:solidFill>
                <a:schemeClr val="dk1"/>
              </a:solidFill>
              <a:latin typeface="Merriweather"/>
              <a:ea typeface="Merriweather"/>
              <a:cs typeface="Merriweather"/>
              <a:sym typeface="Merriweather"/>
            </a:endParaRPr>
          </a:p>
        </p:txBody>
      </p:sp>
      <p:sp>
        <p:nvSpPr>
          <p:cNvPr id="179" name="Google Shape;179;p20"/>
          <p:cNvSpPr txBox="1"/>
          <p:nvPr/>
        </p:nvSpPr>
        <p:spPr>
          <a:xfrm>
            <a:off x="6289150" y="1876375"/>
            <a:ext cx="17436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TEAM High deep cleaning completed by Troy</a:t>
            </a:r>
            <a:endParaRPr sz="800">
              <a:solidFill>
                <a:schemeClr val="dk1"/>
              </a:solidFill>
              <a:latin typeface="Merriweather"/>
              <a:ea typeface="Merriweather"/>
              <a:cs typeface="Merriweather"/>
              <a:sym typeface="Merriweather"/>
            </a:endParaRPr>
          </a:p>
        </p:txBody>
      </p:sp>
      <p:sp>
        <p:nvSpPr>
          <p:cNvPr id="180" name="Google Shape;180;p20"/>
          <p:cNvSpPr txBox="1"/>
          <p:nvPr/>
        </p:nvSpPr>
        <p:spPr>
          <a:xfrm>
            <a:off x="7573675" y="4679475"/>
            <a:ext cx="1507800" cy="36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Room 101 at CES deep cleaning completed by Kim</a:t>
            </a:r>
            <a:endParaRPr sz="800">
              <a:solidFill>
                <a:schemeClr val="dk1"/>
              </a:solidFill>
              <a:latin typeface="Merriweather"/>
              <a:ea typeface="Merriweather"/>
              <a:cs typeface="Merriweather"/>
              <a:sym typeface="Merriweather"/>
            </a:endParaRPr>
          </a:p>
        </p:txBody>
      </p:sp>
      <p:sp>
        <p:nvSpPr>
          <p:cNvPr id="181" name="Google Shape;181;p20"/>
          <p:cNvSpPr txBox="1"/>
          <p:nvPr/>
        </p:nvSpPr>
        <p:spPr>
          <a:xfrm>
            <a:off x="6527150" y="3277925"/>
            <a:ext cx="12705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Troy cleaned windows at WMS</a:t>
            </a:r>
            <a:endParaRPr sz="800">
              <a:solidFill>
                <a:schemeClr val="dk1"/>
              </a:solidFill>
              <a:latin typeface="Merriweather"/>
              <a:ea typeface="Merriweather"/>
              <a:cs typeface="Merriweather"/>
              <a:sym typeface="Merriweather"/>
            </a:endParaRPr>
          </a:p>
        </p:txBody>
      </p:sp>
      <p:sp>
        <p:nvSpPr>
          <p:cNvPr id="182" name="Google Shape;182;p20"/>
          <p:cNvSpPr txBox="1"/>
          <p:nvPr/>
        </p:nvSpPr>
        <p:spPr>
          <a:xfrm>
            <a:off x="5312150" y="3970100"/>
            <a:ext cx="697800" cy="990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dk1"/>
                </a:solidFill>
                <a:latin typeface="Merriweather"/>
                <a:ea typeface="Merriweather"/>
                <a:cs typeface="Merriweather"/>
                <a:sym typeface="Merriweather"/>
              </a:rPr>
              <a:t>Camille patched and painted damaged walls at WHS</a:t>
            </a:r>
            <a:endParaRPr sz="800">
              <a:solidFill>
                <a:schemeClr val="dk1"/>
              </a:solidFill>
              <a:latin typeface="Merriweather"/>
              <a:ea typeface="Merriweather"/>
              <a:cs typeface="Merriweather"/>
              <a:sym typeface="Merriweather"/>
            </a:endParaRPr>
          </a:p>
        </p:txBody>
      </p:sp>
      <p:sp>
        <p:nvSpPr>
          <p:cNvPr id="183" name="Google Shape;183;p20"/>
          <p:cNvSpPr txBox="1"/>
          <p:nvPr/>
        </p:nvSpPr>
        <p:spPr>
          <a:xfrm>
            <a:off x="3921025" y="4741050"/>
            <a:ext cx="13446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DSP room at WMS cleaned by Joey</a:t>
            </a:r>
            <a:endParaRPr sz="800">
              <a:solidFill>
                <a:schemeClr val="dk1"/>
              </a:solidFill>
              <a:latin typeface="Merriweather"/>
              <a:ea typeface="Merriweather"/>
              <a:cs typeface="Merriweather"/>
              <a:sym typeface="Merriweather"/>
            </a:endParaRPr>
          </a:p>
        </p:txBody>
      </p:sp>
      <p:sp>
        <p:nvSpPr>
          <p:cNvPr id="184" name="Google Shape;184;p20"/>
          <p:cNvSpPr txBox="1"/>
          <p:nvPr/>
        </p:nvSpPr>
        <p:spPr>
          <a:xfrm>
            <a:off x="3141575" y="3720000"/>
            <a:ext cx="697800" cy="119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Merriweather"/>
                <a:ea typeface="Merriweather"/>
                <a:cs typeface="Merriweather"/>
                <a:sym typeface="Merriweather"/>
              </a:rPr>
              <a:t>Frank kept the WMS Commons cleaned daily for summer meal times</a:t>
            </a:r>
            <a:endParaRPr sz="800">
              <a:solidFill>
                <a:schemeClr val="dk1"/>
              </a:solidFill>
              <a:latin typeface="Merriweather"/>
              <a:ea typeface="Merriweather"/>
              <a:cs typeface="Merriweather"/>
              <a:sym typeface="Merriweather"/>
            </a:endParaRPr>
          </a:p>
        </p:txBody>
      </p:sp>
      <p:sp>
        <p:nvSpPr>
          <p:cNvPr id="185" name="Google Shape;185;p20"/>
          <p:cNvSpPr txBox="1"/>
          <p:nvPr/>
        </p:nvSpPr>
        <p:spPr>
          <a:xfrm>
            <a:off x="5860100" y="1060750"/>
            <a:ext cx="645300" cy="119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Merriweather"/>
                <a:ea typeface="Merriweather"/>
                <a:cs typeface="Merriweather"/>
                <a:sym typeface="Merriweather"/>
              </a:rPr>
              <a:t>B seen here deep cleaning science room in the yellow hall at WMS</a:t>
            </a:r>
            <a:endParaRPr sz="800">
              <a:solidFill>
                <a:schemeClr val="dk1"/>
              </a:solidFill>
              <a:latin typeface="Merriweather"/>
              <a:ea typeface="Merriweather"/>
              <a:cs typeface="Merriweather"/>
              <a:sym typeface="Merriweather"/>
            </a:endParaRPr>
          </a:p>
        </p:txBody>
      </p:sp>
      <p:sp>
        <p:nvSpPr>
          <p:cNvPr id="186" name="Google Shape;186;p20"/>
          <p:cNvSpPr txBox="1"/>
          <p:nvPr/>
        </p:nvSpPr>
        <p:spPr>
          <a:xfrm>
            <a:off x="1903500" y="2307925"/>
            <a:ext cx="1221600" cy="43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Lee deep cleaned bathrooms at NFES</a:t>
            </a:r>
            <a:endParaRPr sz="800">
              <a:solidFill>
                <a:schemeClr val="dk1"/>
              </a:solidFill>
              <a:latin typeface="Merriweather"/>
              <a:ea typeface="Merriweather"/>
              <a:cs typeface="Merriweather"/>
              <a:sym typeface="Merriweather"/>
            </a:endParaRPr>
          </a:p>
        </p:txBody>
      </p:sp>
      <p:sp>
        <p:nvSpPr>
          <p:cNvPr id="187" name="Google Shape;187;p20"/>
          <p:cNvSpPr txBox="1"/>
          <p:nvPr/>
        </p:nvSpPr>
        <p:spPr>
          <a:xfrm>
            <a:off x="2999775" y="2529713"/>
            <a:ext cx="645300" cy="1046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dk1"/>
                </a:solidFill>
                <a:latin typeface="Merriweather"/>
                <a:ea typeface="Merriweather"/>
                <a:cs typeface="Merriweather"/>
                <a:sym typeface="Merriweather"/>
              </a:rPr>
              <a:t>WHS library was deep cleaned by Chris</a:t>
            </a:r>
            <a:endParaRPr sz="800">
              <a:solidFill>
                <a:schemeClr val="dk1"/>
              </a:solidFill>
              <a:latin typeface="Merriweather"/>
              <a:ea typeface="Merriweather"/>
              <a:cs typeface="Merriweather"/>
              <a:sym typeface="Merriweather"/>
            </a:endParaRPr>
          </a:p>
        </p:txBody>
      </p:sp>
      <p:sp>
        <p:nvSpPr>
          <p:cNvPr id="188" name="Google Shape;188;p20"/>
          <p:cNvSpPr txBox="1"/>
          <p:nvPr/>
        </p:nvSpPr>
        <p:spPr>
          <a:xfrm>
            <a:off x="5191563" y="3473625"/>
            <a:ext cx="13446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Dressing rooms at WHS deep cleaned by Odie</a:t>
            </a:r>
            <a:endParaRPr sz="800">
              <a:solidFill>
                <a:schemeClr val="dk1"/>
              </a:solidFill>
              <a:latin typeface="Merriweather"/>
              <a:ea typeface="Merriweather"/>
              <a:cs typeface="Merriweather"/>
              <a:sym typeface="Merriweather"/>
            </a:endParaRPr>
          </a:p>
        </p:txBody>
      </p:sp>
      <p:sp>
        <p:nvSpPr>
          <p:cNvPr id="189" name="Google Shape;189;p20"/>
          <p:cNvSpPr txBox="1"/>
          <p:nvPr/>
        </p:nvSpPr>
        <p:spPr>
          <a:xfrm>
            <a:off x="-103050" y="2781875"/>
            <a:ext cx="755100" cy="1087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dk1"/>
                </a:solidFill>
                <a:latin typeface="Merriweather"/>
                <a:ea typeface="Merriweather"/>
                <a:cs typeface="Merriweather"/>
                <a:sym typeface="Merriweather"/>
              </a:rPr>
              <a:t>Green hall classroom deep cleaned by Joey</a:t>
            </a:r>
            <a:endParaRPr sz="800">
              <a:solidFill>
                <a:schemeClr val="dk1"/>
              </a:solidFill>
              <a:latin typeface="Merriweather"/>
              <a:ea typeface="Merriweather"/>
              <a:cs typeface="Merriweather"/>
              <a:sym typeface="Merriweather"/>
            </a:endParaRPr>
          </a:p>
        </p:txBody>
      </p:sp>
      <p:sp>
        <p:nvSpPr>
          <p:cNvPr id="190" name="Google Shape;190;p20"/>
          <p:cNvSpPr txBox="1"/>
          <p:nvPr/>
        </p:nvSpPr>
        <p:spPr>
          <a:xfrm>
            <a:off x="79400" y="4571550"/>
            <a:ext cx="1365600" cy="19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WHS Commons deep cleaned by Camille</a:t>
            </a:r>
            <a:endParaRPr sz="800">
              <a:solidFill>
                <a:schemeClr val="dk1"/>
              </a:solidFill>
              <a:latin typeface="Merriweather"/>
              <a:ea typeface="Merriweather"/>
              <a:cs typeface="Merriweather"/>
              <a:sym typeface="Merriweather"/>
            </a:endParaRPr>
          </a:p>
        </p:txBody>
      </p:sp>
      <p:sp>
        <p:nvSpPr>
          <p:cNvPr id="191" name="Google Shape;191;p20"/>
          <p:cNvSpPr txBox="1"/>
          <p:nvPr/>
        </p:nvSpPr>
        <p:spPr>
          <a:xfrm>
            <a:off x="3266850" y="2041675"/>
            <a:ext cx="1439100" cy="19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 The  dance studio at WHS was deep cleaned  by Odie</a:t>
            </a:r>
            <a:endParaRPr sz="800">
              <a:solidFill>
                <a:schemeClr val="dk1"/>
              </a:solidFill>
              <a:latin typeface="Merriweather"/>
              <a:ea typeface="Merriweather"/>
              <a:cs typeface="Merriweather"/>
              <a:sym typeface="Merriweather"/>
            </a:endParaRPr>
          </a:p>
        </p:txBody>
      </p:sp>
      <p:pic>
        <p:nvPicPr>
          <p:cNvPr id="192" name="Google Shape;192;p20" title="Gym Floor Refinished NFES.jpg"/>
          <p:cNvPicPr preferRelativeResize="0"/>
          <p:nvPr/>
        </p:nvPicPr>
        <p:blipFill>
          <a:blip r:embed="rId18">
            <a:alphaModFix/>
          </a:blip>
          <a:stretch>
            <a:fillRect/>
          </a:stretch>
        </p:blipFill>
        <p:spPr>
          <a:xfrm>
            <a:off x="8401675" y="2878148"/>
            <a:ext cx="645300" cy="860377"/>
          </a:xfrm>
          <a:prstGeom prst="rect">
            <a:avLst/>
          </a:prstGeom>
          <a:noFill/>
          <a:ln w="28575" cap="flat" cmpd="sng">
            <a:solidFill>
              <a:schemeClr val="dk1"/>
            </a:solidFill>
            <a:prstDash val="solid"/>
            <a:round/>
            <a:headEnd type="none" w="sm" len="sm"/>
            <a:tailEnd type="none" w="sm" len="sm"/>
          </a:ln>
        </p:spPr>
      </p:pic>
      <p:sp>
        <p:nvSpPr>
          <p:cNvPr id="193" name="Google Shape;193;p20"/>
          <p:cNvSpPr txBox="1"/>
          <p:nvPr/>
        </p:nvSpPr>
        <p:spPr>
          <a:xfrm>
            <a:off x="7754575" y="2917800"/>
            <a:ext cx="697800" cy="875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dk1"/>
                </a:solidFill>
                <a:latin typeface="Merriweather"/>
                <a:ea typeface="Merriweather"/>
                <a:cs typeface="Merriweather"/>
                <a:sym typeface="Merriweather"/>
              </a:rPr>
              <a:t>Michelle refinished floors at NFES</a:t>
            </a:r>
            <a:endParaRPr sz="800">
              <a:solidFill>
                <a:schemeClr val="dk1"/>
              </a:solidFill>
              <a:latin typeface="Merriweather"/>
              <a:ea typeface="Merriweather"/>
              <a:cs typeface="Merriweather"/>
              <a:sym typeface="Merriweather"/>
            </a:endParaRPr>
          </a:p>
        </p:txBody>
      </p:sp>
      <p:pic>
        <p:nvPicPr>
          <p:cNvPr id="194" name="Google Shape;194;p20" title="IMG_3565.jpg"/>
          <p:cNvPicPr preferRelativeResize="0"/>
          <p:nvPr/>
        </p:nvPicPr>
        <p:blipFill>
          <a:blip r:embed="rId19">
            <a:alphaModFix/>
          </a:blip>
          <a:stretch>
            <a:fillRect/>
          </a:stretch>
        </p:blipFill>
        <p:spPr>
          <a:xfrm>
            <a:off x="2301972" y="2693394"/>
            <a:ext cx="697800" cy="930394"/>
          </a:xfrm>
          <a:prstGeom prst="rect">
            <a:avLst/>
          </a:prstGeom>
          <a:noFill/>
          <a:ln w="28575" cap="flat" cmpd="sng">
            <a:solidFill>
              <a:schemeClr val="dk1"/>
            </a:solidFill>
            <a:prstDash val="solid"/>
            <a:round/>
            <a:headEnd type="none" w="sm" len="sm"/>
            <a:tailEnd type="none" w="sm" len="sm"/>
          </a:ln>
        </p:spPr>
      </p:pic>
      <p:sp>
        <p:nvSpPr>
          <p:cNvPr id="195" name="Google Shape;195;p20"/>
          <p:cNvSpPr txBox="1"/>
          <p:nvPr/>
        </p:nvSpPr>
        <p:spPr>
          <a:xfrm>
            <a:off x="1924663" y="2654288"/>
            <a:ext cx="408900" cy="1008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dk1"/>
                </a:solidFill>
                <a:latin typeface="Merriweather"/>
                <a:ea typeface="Merriweather"/>
                <a:cs typeface="Merriweather"/>
                <a:sym typeface="Merriweather"/>
              </a:rPr>
              <a:t>Lee landscaped at NFES</a:t>
            </a:r>
            <a:endParaRPr sz="800">
              <a:solidFill>
                <a:schemeClr val="dk1"/>
              </a:solidFill>
              <a:latin typeface="Merriweather"/>
              <a:ea typeface="Merriweather"/>
              <a:cs typeface="Merriweather"/>
              <a:sym typeface="Merriweathe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199"/>
        <p:cNvGrpSpPr/>
        <p:nvPr/>
      </p:nvGrpSpPr>
      <p:grpSpPr>
        <a:xfrm>
          <a:off x="0" y="0"/>
          <a:ext cx="0" cy="0"/>
          <a:chOff x="0" y="0"/>
          <a:chExt cx="0" cy="0"/>
        </a:xfrm>
      </p:grpSpPr>
      <p:sp>
        <p:nvSpPr>
          <p:cNvPr id="200" name="Google Shape;200;p21"/>
          <p:cNvSpPr txBox="1">
            <a:spLocks noGrp="1"/>
          </p:cNvSpPr>
          <p:nvPr>
            <p:ph type="title"/>
          </p:nvPr>
        </p:nvSpPr>
        <p:spPr>
          <a:xfrm>
            <a:off x="311700" y="445025"/>
            <a:ext cx="8520600" cy="572700"/>
          </a:xfrm>
          <a:prstGeom prst="rect">
            <a:avLst/>
          </a:prstGeom>
          <a:solidFill>
            <a:srgbClr val="FFF2CC"/>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latin typeface="Merriweather"/>
                <a:ea typeface="Merriweather"/>
                <a:cs typeface="Merriweather"/>
                <a:sym typeface="Merriweather"/>
              </a:rPr>
              <a:t>Custodial Accomplishments</a:t>
            </a:r>
            <a:endParaRPr>
              <a:latin typeface="Merriweather"/>
              <a:ea typeface="Merriweather"/>
              <a:cs typeface="Merriweather"/>
              <a:sym typeface="Merriweather"/>
            </a:endParaRPr>
          </a:p>
        </p:txBody>
      </p:sp>
      <p:sp>
        <p:nvSpPr>
          <p:cNvPr id="201" name="Google Shape;201;p21"/>
          <p:cNvSpPr txBox="1"/>
          <p:nvPr/>
        </p:nvSpPr>
        <p:spPr>
          <a:xfrm>
            <a:off x="226925" y="2260150"/>
            <a:ext cx="11955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202" name="Google Shape;202;p21"/>
          <p:cNvSpPr txBox="1"/>
          <p:nvPr/>
        </p:nvSpPr>
        <p:spPr>
          <a:xfrm>
            <a:off x="3899700" y="1303825"/>
            <a:ext cx="1344600" cy="2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203" name="Google Shape;203;p21"/>
          <p:cNvSpPr txBox="1"/>
          <p:nvPr/>
        </p:nvSpPr>
        <p:spPr>
          <a:xfrm>
            <a:off x="105200" y="4152550"/>
            <a:ext cx="15078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000">
              <a:solidFill>
                <a:schemeClr val="dk1"/>
              </a:solidFill>
              <a:latin typeface="Merriweather"/>
              <a:ea typeface="Merriweather"/>
              <a:cs typeface="Merriweather"/>
              <a:sym typeface="Merriweather"/>
            </a:endParaRPr>
          </a:p>
        </p:txBody>
      </p:sp>
      <p:sp>
        <p:nvSpPr>
          <p:cNvPr id="204" name="Google Shape;204;p21"/>
          <p:cNvSpPr txBox="1"/>
          <p:nvPr/>
        </p:nvSpPr>
        <p:spPr>
          <a:xfrm>
            <a:off x="7644600" y="3101825"/>
            <a:ext cx="1439100" cy="7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Merriweather"/>
              <a:ea typeface="Merriweather"/>
              <a:cs typeface="Merriweather"/>
              <a:sym typeface="Merriweather"/>
            </a:endParaRPr>
          </a:p>
        </p:txBody>
      </p:sp>
      <p:pic>
        <p:nvPicPr>
          <p:cNvPr id="205" name="Google Shape;205;p21" title="Chris Run Science Room 1.jpg"/>
          <p:cNvPicPr preferRelativeResize="0"/>
          <p:nvPr/>
        </p:nvPicPr>
        <p:blipFill>
          <a:blip r:embed="rId3">
            <a:alphaModFix/>
          </a:blip>
          <a:stretch>
            <a:fillRect/>
          </a:stretch>
        </p:blipFill>
        <p:spPr>
          <a:xfrm>
            <a:off x="146550" y="1129305"/>
            <a:ext cx="1507800" cy="1130845"/>
          </a:xfrm>
          <a:prstGeom prst="rect">
            <a:avLst/>
          </a:prstGeom>
          <a:noFill/>
          <a:ln w="28575" cap="flat" cmpd="sng">
            <a:solidFill>
              <a:schemeClr val="dk1"/>
            </a:solidFill>
            <a:prstDash val="solid"/>
            <a:round/>
            <a:headEnd type="none" w="sm" len="sm"/>
            <a:tailEnd type="none" w="sm" len="sm"/>
          </a:ln>
        </p:spPr>
      </p:pic>
      <p:pic>
        <p:nvPicPr>
          <p:cNvPr id="206" name="Google Shape;206;p21" title="Counseling Office Camille.jpg"/>
          <p:cNvPicPr preferRelativeResize="0"/>
          <p:nvPr/>
        </p:nvPicPr>
        <p:blipFill>
          <a:blip r:embed="rId4">
            <a:alphaModFix/>
          </a:blip>
          <a:stretch>
            <a:fillRect/>
          </a:stretch>
        </p:blipFill>
        <p:spPr>
          <a:xfrm>
            <a:off x="7652850" y="1251700"/>
            <a:ext cx="1344600" cy="1008450"/>
          </a:xfrm>
          <a:prstGeom prst="rect">
            <a:avLst/>
          </a:prstGeom>
          <a:noFill/>
          <a:ln w="28575" cap="flat" cmpd="sng">
            <a:solidFill>
              <a:schemeClr val="dk1"/>
            </a:solidFill>
            <a:prstDash val="solid"/>
            <a:round/>
            <a:headEnd type="none" w="sm" len="sm"/>
            <a:tailEnd type="none" w="sm" len="sm"/>
          </a:ln>
        </p:spPr>
      </p:pic>
      <p:pic>
        <p:nvPicPr>
          <p:cNvPr id="207" name="Google Shape;207;p21" title="IMG_6492.jpg"/>
          <p:cNvPicPr preferRelativeResize="0"/>
          <p:nvPr/>
        </p:nvPicPr>
        <p:blipFill>
          <a:blip r:embed="rId5">
            <a:alphaModFix/>
          </a:blip>
          <a:stretch>
            <a:fillRect/>
          </a:stretch>
        </p:blipFill>
        <p:spPr>
          <a:xfrm>
            <a:off x="3250623" y="1031740"/>
            <a:ext cx="1155000" cy="1540022"/>
          </a:xfrm>
          <a:prstGeom prst="rect">
            <a:avLst/>
          </a:prstGeom>
          <a:noFill/>
          <a:ln w="28575" cap="flat" cmpd="sng">
            <a:solidFill>
              <a:schemeClr val="dk1"/>
            </a:solidFill>
            <a:prstDash val="solid"/>
            <a:round/>
            <a:headEnd type="none" w="sm" len="sm"/>
            <a:tailEnd type="none" w="sm" len="sm"/>
          </a:ln>
        </p:spPr>
      </p:pic>
      <p:pic>
        <p:nvPicPr>
          <p:cNvPr id="208" name="Google Shape;208;p21" title="IMG_6643.jpg"/>
          <p:cNvPicPr preferRelativeResize="0"/>
          <p:nvPr/>
        </p:nvPicPr>
        <p:blipFill>
          <a:blip r:embed="rId6">
            <a:alphaModFix/>
          </a:blip>
          <a:stretch>
            <a:fillRect/>
          </a:stretch>
        </p:blipFill>
        <p:spPr>
          <a:xfrm>
            <a:off x="146550" y="3667875"/>
            <a:ext cx="848149" cy="1130850"/>
          </a:xfrm>
          <a:prstGeom prst="rect">
            <a:avLst/>
          </a:prstGeom>
          <a:noFill/>
          <a:ln w="28575" cap="flat" cmpd="sng">
            <a:solidFill>
              <a:schemeClr val="dk1"/>
            </a:solidFill>
            <a:prstDash val="solid"/>
            <a:round/>
            <a:headEnd type="none" w="sm" len="sm"/>
            <a:tailEnd type="none" w="sm" len="sm"/>
          </a:ln>
        </p:spPr>
      </p:pic>
      <p:pic>
        <p:nvPicPr>
          <p:cNvPr id="209" name="Google Shape;209;p21" title="IMG_6644.jpg"/>
          <p:cNvPicPr preferRelativeResize="0"/>
          <p:nvPr/>
        </p:nvPicPr>
        <p:blipFill>
          <a:blip r:embed="rId7">
            <a:alphaModFix/>
          </a:blip>
          <a:stretch>
            <a:fillRect/>
          </a:stretch>
        </p:blipFill>
        <p:spPr>
          <a:xfrm>
            <a:off x="4605799" y="3084568"/>
            <a:ext cx="1195500" cy="1494368"/>
          </a:xfrm>
          <a:prstGeom prst="rect">
            <a:avLst/>
          </a:prstGeom>
          <a:noFill/>
          <a:ln w="28575" cap="flat" cmpd="sng">
            <a:solidFill>
              <a:schemeClr val="dk1"/>
            </a:solidFill>
            <a:prstDash val="solid"/>
            <a:round/>
            <a:headEnd type="none" w="sm" len="sm"/>
            <a:tailEnd type="none" w="sm" len="sm"/>
          </a:ln>
        </p:spPr>
      </p:pic>
      <p:pic>
        <p:nvPicPr>
          <p:cNvPr id="210" name="Google Shape;210;p21" title="IMG_6655.jpg"/>
          <p:cNvPicPr preferRelativeResize="0"/>
          <p:nvPr/>
        </p:nvPicPr>
        <p:blipFill>
          <a:blip r:embed="rId8">
            <a:alphaModFix/>
          </a:blip>
          <a:stretch>
            <a:fillRect/>
          </a:stretch>
        </p:blipFill>
        <p:spPr>
          <a:xfrm>
            <a:off x="2371013" y="3281625"/>
            <a:ext cx="1946475" cy="1459850"/>
          </a:xfrm>
          <a:prstGeom prst="rect">
            <a:avLst/>
          </a:prstGeom>
          <a:noFill/>
          <a:ln w="28575" cap="flat" cmpd="sng">
            <a:solidFill>
              <a:schemeClr val="dk1"/>
            </a:solidFill>
            <a:prstDash val="solid"/>
            <a:round/>
            <a:headEnd type="none" w="sm" len="sm"/>
            <a:tailEnd type="none" w="sm" len="sm"/>
          </a:ln>
        </p:spPr>
      </p:pic>
      <p:pic>
        <p:nvPicPr>
          <p:cNvPr id="211" name="Google Shape;211;p21" title="IMG_6662.jpg"/>
          <p:cNvPicPr preferRelativeResize="0"/>
          <p:nvPr/>
        </p:nvPicPr>
        <p:blipFill>
          <a:blip r:embed="rId9">
            <a:alphaModFix/>
          </a:blip>
          <a:stretch>
            <a:fillRect/>
          </a:stretch>
        </p:blipFill>
        <p:spPr>
          <a:xfrm>
            <a:off x="7766400" y="2862300"/>
            <a:ext cx="1195500" cy="1594000"/>
          </a:xfrm>
          <a:prstGeom prst="rect">
            <a:avLst/>
          </a:prstGeom>
          <a:noFill/>
          <a:ln w="28575" cap="flat" cmpd="sng">
            <a:solidFill>
              <a:schemeClr val="dk1"/>
            </a:solidFill>
            <a:prstDash val="solid"/>
            <a:round/>
            <a:headEnd type="none" w="sm" len="sm"/>
            <a:tailEnd type="none" w="sm" len="sm"/>
          </a:ln>
        </p:spPr>
      </p:pic>
      <p:pic>
        <p:nvPicPr>
          <p:cNvPr id="212" name="Google Shape;212;p21" title="IMG_6671.jpg"/>
          <p:cNvPicPr preferRelativeResize="0"/>
          <p:nvPr/>
        </p:nvPicPr>
        <p:blipFill>
          <a:blip r:embed="rId10">
            <a:alphaModFix/>
          </a:blip>
          <a:stretch>
            <a:fillRect/>
          </a:stretch>
        </p:blipFill>
        <p:spPr>
          <a:xfrm>
            <a:off x="6285751" y="2322225"/>
            <a:ext cx="996200" cy="959400"/>
          </a:xfrm>
          <a:prstGeom prst="rect">
            <a:avLst/>
          </a:prstGeom>
          <a:noFill/>
          <a:ln w="28575" cap="flat" cmpd="sng">
            <a:solidFill>
              <a:schemeClr val="dk1"/>
            </a:solidFill>
            <a:prstDash val="solid"/>
            <a:round/>
            <a:headEnd type="none" w="sm" len="sm"/>
            <a:tailEnd type="none" w="sm" len="sm"/>
          </a:ln>
        </p:spPr>
      </p:pic>
      <p:pic>
        <p:nvPicPr>
          <p:cNvPr id="213" name="Google Shape;213;p21" title="IMG_7025.jpg"/>
          <p:cNvPicPr preferRelativeResize="0"/>
          <p:nvPr/>
        </p:nvPicPr>
        <p:blipFill>
          <a:blip r:embed="rId11">
            <a:alphaModFix/>
          </a:blip>
          <a:stretch>
            <a:fillRect/>
          </a:stretch>
        </p:blipFill>
        <p:spPr>
          <a:xfrm>
            <a:off x="810275" y="2451040"/>
            <a:ext cx="1209513" cy="907125"/>
          </a:xfrm>
          <a:prstGeom prst="rect">
            <a:avLst/>
          </a:prstGeom>
          <a:noFill/>
          <a:ln w="28575" cap="flat" cmpd="sng">
            <a:solidFill>
              <a:schemeClr val="dk1"/>
            </a:solidFill>
            <a:prstDash val="solid"/>
            <a:round/>
            <a:headEnd type="none" w="sm" len="sm"/>
            <a:tailEnd type="none" w="sm" len="sm"/>
          </a:ln>
        </p:spPr>
      </p:pic>
      <p:pic>
        <p:nvPicPr>
          <p:cNvPr id="214" name="Google Shape;214;p21" title="IMG_7355.jpg"/>
          <p:cNvPicPr preferRelativeResize="0"/>
          <p:nvPr/>
        </p:nvPicPr>
        <p:blipFill>
          <a:blip r:embed="rId12">
            <a:alphaModFix/>
          </a:blip>
          <a:stretch>
            <a:fillRect/>
          </a:stretch>
        </p:blipFill>
        <p:spPr>
          <a:xfrm>
            <a:off x="4525513" y="1031750"/>
            <a:ext cx="1155000" cy="1540000"/>
          </a:xfrm>
          <a:prstGeom prst="rect">
            <a:avLst/>
          </a:prstGeom>
          <a:noFill/>
          <a:ln w="28575" cap="flat" cmpd="sng">
            <a:solidFill>
              <a:schemeClr val="dk1"/>
            </a:solidFill>
            <a:prstDash val="solid"/>
            <a:round/>
            <a:headEnd type="none" w="sm" len="sm"/>
            <a:tailEnd type="none" w="sm" len="sm"/>
          </a:ln>
        </p:spPr>
      </p:pic>
      <p:pic>
        <p:nvPicPr>
          <p:cNvPr id="215" name="Google Shape;215;p21" title="Resized_20250722_121745.jpg"/>
          <p:cNvPicPr preferRelativeResize="0"/>
          <p:nvPr/>
        </p:nvPicPr>
        <p:blipFill>
          <a:blip r:embed="rId13">
            <a:alphaModFix/>
          </a:blip>
          <a:stretch>
            <a:fillRect/>
          </a:stretch>
        </p:blipFill>
        <p:spPr>
          <a:xfrm>
            <a:off x="1327200" y="3940125"/>
            <a:ext cx="809587" cy="1130851"/>
          </a:xfrm>
          <a:prstGeom prst="rect">
            <a:avLst/>
          </a:prstGeom>
          <a:noFill/>
          <a:ln w="28575" cap="flat" cmpd="sng">
            <a:solidFill>
              <a:schemeClr val="dk1"/>
            </a:solidFill>
            <a:prstDash val="solid"/>
            <a:round/>
            <a:headEnd type="none" w="sm" len="sm"/>
            <a:tailEnd type="none" w="sm" len="sm"/>
          </a:ln>
        </p:spPr>
      </p:pic>
      <p:pic>
        <p:nvPicPr>
          <p:cNvPr id="216" name="Google Shape;216;p21" title="Tom Desk Gum Removal.jpg"/>
          <p:cNvPicPr preferRelativeResize="0"/>
          <p:nvPr/>
        </p:nvPicPr>
        <p:blipFill>
          <a:blip r:embed="rId14">
            <a:alphaModFix/>
          </a:blip>
          <a:stretch>
            <a:fillRect/>
          </a:stretch>
        </p:blipFill>
        <p:spPr>
          <a:xfrm>
            <a:off x="2182450" y="1360600"/>
            <a:ext cx="946400" cy="1459850"/>
          </a:xfrm>
          <a:prstGeom prst="rect">
            <a:avLst/>
          </a:prstGeom>
          <a:noFill/>
          <a:ln w="28575" cap="flat" cmpd="sng">
            <a:solidFill>
              <a:schemeClr val="dk1"/>
            </a:solidFill>
            <a:prstDash val="solid"/>
            <a:round/>
            <a:headEnd type="none" w="sm" len="sm"/>
            <a:tailEnd type="none" w="sm" len="sm"/>
          </a:ln>
        </p:spPr>
      </p:pic>
      <p:pic>
        <p:nvPicPr>
          <p:cNvPr id="217" name="Google Shape;217;p21" title="Student Services Camille.jpg"/>
          <p:cNvPicPr preferRelativeResize="0"/>
          <p:nvPr/>
        </p:nvPicPr>
        <p:blipFill>
          <a:blip r:embed="rId15">
            <a:alphaModFix/>
          </a:blip>
          <a:stretch>
            <a:fillRect/>
          </a:stretch>
        </p:blipFill>
        <p:spPr>
          <a:xfrm>
            <a:off x="5992125" y="3769863"/>
            <a:ext cx="1583450" cy="1187588"/>
          </a:xfrm>
          <a:prstGeom prst="rect">
            <a:avLst/>
          </a:prstGeom>
          <a:noFill/>
          <a:ln w="28575" cap="flat" cmpd="sng">
            <a:solidFill>
              <a:schemeClr val="dk1"/>
            </a:solidFill>
            <a:prstDash val="solid"/>
            <a:round/>
            <a:headEnd type="none" w="sm" len="sm"/>
            <a:tailEnd type="none" w="sm" len="sm"/>
          </a:ln>
        </p:spPr>
      </p:pic>
      <p:sp>
        <p:nvSpPr>
          <p:cNvPr id="218" name="Google Shape;218;p21"/>
          <p:cNvSpPr txBox="1"/>
          <p:nvPr/>
        </p:nvSpPr>
        <p:spPr>
          <a:xfrm>
            <a:off x="7451850" y="2260150"/>
            <a:ext cx="15834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Camille deep cleaned the offices in Student Services at WHS</a:t>
            </a:r>
            <a:endParaRPr sz="800">
              <a:solidFill>
                <a:schemeClr val="dk1"/>
              </a:solidFill>
              <a:latin typeface="Merriweather"/>
              <a:ea typeface="Merriweather"/>
              <a:cs typeface="Merriweather"/>
              <a:sym typeface="Merriweather"/>
            </a:endParaRPr>
          </a:p>
        </p:txBody>
      </p:sp>
      <p:sp>
        <p:nvSpPr>
          <p:cNvPr id="219" name="Google Shape;219;p21"/>
          <p:cNvSpPr txBox="1"/>
          <p:nvPr/>
        </p:nvSpPr>
        <p:spPr>
          <a:xfrm>
            <a:off x="7786650" y="4419850"/>
            <a:ext cx="1155000" cy="42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Michelle and crew refinished all the floors at NFES</a:t>
            </a:r>
            <a:endParaRPr sz="800">
              <a:solidFill>
                <a:schemeClr val="dk1"/>
              </a:solidFill>
              <a:latin typeface="Merriweather"/>
              <a:ea typeface="Merriweather"/>
              <a:cs typeface="Merriweather"/>
              <a:sym typeface="Merriweather"/>
            </a:endParaRPr>
          </a:p>
        </p:txBody>
      </p:sp>
      <p:sp>
        <p:nvSpPr>
          <p:cNvPr id="220" name="Google Shape;220;p21"/>
          <p:cNvSpPr txBox="1"/>
          <p:nvPr/>
        </p:nvSpPr>
        <p:spPr>
          <a:xfrm>
            <a:off x="5992150" y="3281625"/>
            <a:ext cx="15834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Camille deep cleaned the front counter and adjoining rooms in Student Services</a:t>
            </a:r>
            <a:endParaRPr sz="800">
              <a:solidFill>
                <a:schemeClr val="dk1"/>
              </a:solidFill>
              <a:latin typeface="Merriweather"/>
              <a:ea typeface="Merriweather"/>
              <a:cs typeface="Merriweather"/>
              <a:sym typeface="Merriweather"/>
            </a:endParaRPr>
          </a:p>
        </p:txBody>
      </p:sp>
      <p:sp>
        <p:nvSpPr>
          <p:cNvPr id="221" name="Google Shape;221;p21"/>
          <p:cNvSpPr txBox="1"/>
          <p:nvPr/>
        </p:nvSpPr>
        <p:spPr>
          <a:xfrm>
            <a:off x="6206350" y="1942388"/>
            <a:ext cx="11550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Frank cleaned carpets at WMS</a:t>
            </a:r>
            <a:endParaRPr sz="800">
              <a:solidFill>
                <a:schemeClr val="dk1"/>
              </a:solidFill>
              <a:latin typeface="Merriweather"/>
              <a:ea typeface="Merriweather"/>
              <a:cs typeface="Merriweather"/>
              <a:sym typeface="Merriweather"/>
            </a:endParaRPr>
          </a:p>
        </p:txBody>
      </p:sp>
      <p:sp>
        <p:nvSpPr>
          <p:cNvPr id="222" name="Google Shape;222;p21"/>
          <p:cNvSpPr txBox="1"/>
          <p:nvPr/>
        </p:nvSpPr>
        <p:spPr>
          <a:xfrm>
            <a:off x="3228575" y="2571750"/>
            <a:ext cx="2432400" cy="38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WMS yellow hallway right after school let out in June and ready for new students in August</a:t>
            </a:r>
            <a:endParaRPr sz="800">
              <a:solidFill>
                <a:schemeClr val="dk1"/>
              </a:solidFill>
              <a:latin typeface="Merriweather"/>
              <a:ea typeface="Merriweather"/>
              <a:cs typeface="Merriweather"/>
              <a:sym typeface="Merriweather"/>
            </a:endParaRPr>
          </a:p>
        </p:txBody>
      </p:sp>
      <p:sp>
        <p:nvSpPr>
          <p:cNvPr id="223" name="Google Shape;223;p21"/>
          <p:cNvSpPr txBox="1"/>
          <p:nvPr/>
        </p:nvSpPr>
        <p:spPr>
          <a:xfrm>
            <a:off x="4605800" y="4578925"/>
            <a:ext cx="1195500" cy="2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A cleaned hallway floor at NFES</a:t>
            </a:r>
            <a:endParaRPr sz="800">
              <a:solidFill>
                <a:schemeClr val="dk1"/>
              </a:solidFill>
              <a:latin typeface="Merriweather"/>
              <a:ea typeface="Merriweather"/>
              <a:cs typeface="Merriweather"/>
              <a:sym typeface="Merriweather"/>
            </a:endParaRPr>
          </a:p>
        </p:txBody>
      </p:sp>
      <p:sp>
        <p:nvSpPr>
          <p:cNvPr id="224" name="Google Shape;224;p21"/>
          <p:cNvSpPr txBox="1"/>
          <p:nvPr/>
        </p:nvSpPr>
        <p:spPr>
          <a:xfrm>
            <a:off x="2371050" y="4679350"/>
            <a:ext cx="1946400" cy="16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The commons at WHS after being deep cleaned</a:t>
            </a:r>
            <a:endParaRPr sz="800">
              <a:solidFill>
                <a:schemeClr val="dk1"/>
              </a:solidFill>
              <a:latin typeface="Merriweather"/>
              <a:ea typeface="Merriweather"/>
              <a:cs typeface="Merriweather"/>
              <a:sym typeface="Merriweather"/>
            </a:endParaRPr>
          </a:p>
        </p:txBody>
      </p:sp>
      <p:sp>
        <p:nvSpPr>
          <p:cNvPr id="225" name="Google Shape;225;p21"/>
          <p:cNvSpPr txBox="1"/>
          <p:nvPr/>
        </p:nvSpPr>
        <p:spPr>
          <a:xfrm>
            <a:off x="105200" y="2399888"/>
            <a:ext cx="747300" cy="959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dk1"/>
                </a:solidFill>
                <a:latin typeface="Merriweather"/>
                <a:ea typeface="Merriweather"/>
                <a:cs typeface="Merriweather"/>
                <a:sym typeface="Merriweather"/>
              </a:rPr>
              <a:t>Frank refinished the science room floors in the yellow hall at WMS</a:t>
            </a:r>
            <a:endParaRPr sz="800">
              <a:solidFill>
                <a:schemeClr val="dk1"/>
              </a:solidFill>
              <a:latin typeface="Merriweather"/>
              <a:ea typeface="Merriweather"/>
              <a:cs typeface="Merriweather"/>
              <a:sym typeface="Merriweather"/>
            </a:endParaRPr>
          </a:p>
        </p:txBody>
      </p:sp>
      <p:sp>
        <p:nvSpPr>
          <p:cNvPr id="226" name="Google Shape;226;p21"/>
          <p:cNvSpPr txBox="1"/>
          <p:nvPr/>
        </p:nvSpPr>
        <p:spPr>
          <a:xfrm>
            <a:off x="1171825" y="3549050"/>
            <a:ext cx="1116600" cy="32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Michelle cleaned stairwells at NFES</a:t>
            </a:r>
            <a:endParaRPr sz="800">
              <a:solidFill>
                <a:schemeClr val="dk1"/>
              </a:solidFill>
              <a:latin typeface="Merriweather"/>
              <a:ea typeface="Merriweather"/>
              <a:cs typeface="Merriweather"/>
              <a:sym typeface="Merriweather"/>
            </a:endParaRPr>
          </a:p>
        </p:txBody>
      </p:sp>
      <p:sp>
        <p:nvSpPr>
          <p:cNvPr id="227" name="Google Shape;227;p21"/>
          <p:cNvSpPr txBox="1"/>
          <p:nvPr/>
        </p:nvSpPr>
        <p:spPr>
          <a:xfrm>
            <a:off x="-27125" y="4741475"/>
            <a:ext cx="1195500" cy="22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B deep cleaned classrooms</a:t>
            </a:r>
            <a:endParaRPr sz="800">
              <a:solidFill>
                <a:schemeClr val="dk1"/>
              </a:solidFill>
              <a:latin typeface="Merriweather"/>
              <a:ea typeface="Merriweather"/>
              <a:cs typeface="Merriweather"/>
              <a:sym typeface="Merriweather"/>
            </a:endParaRPr>
          </a:p>
        </p:txBody>
      </p:sp>
      <p:sp>
        <p:nvSpPr>
          <p:cNvPr id="228" name="Google Shape;228;p21"/>
          <p:cNvSpPr txBox="1"/>
          <p:nvPr/>
        </p:nvSpPr>
        <p:spPr>
          <a:xfrm>
            <a:off x="1983350" y="2793038"/>
            <a:ext cx="1344600" cy="26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dk1"/>
                </a:solidFill>
                <a:latin typeface="Merriweather"/>
                <a:ea typeface="Merriweather"/>
                <a:cs typeface="Merriweather"/>
                <a:sym typeface="Merriweather"/>
              </a:rPr>
              <a:t>Gum pulled from several desks at WHS by Tom</a:t>
            </a:r>
            <a:endParaRPr sz="800">
              <a:solidFill>
                <a:schemeClr val="dk1"/>
              </a:solidFill>
              <a:latin typeface="Merriweather"/>
              <a:ea typeface="Merriweather"/>
              <a:cs typeface="Merriweather"/>
              <a:sym typeface="Merriweather"/>
            </a:endParaRPr>
          </a:p>
        </p:txBody>
      </p:sp>
      <p:sp>
        <p:nvSpPr>
          <p:cNvPr id="229" name="Google Shape;229;p21"/>
          <p:cNvSpPr txBox="1"/>
          <p:nvPr/>
        </p:nvSpPr>
        <p:spPr>
          <a:xfrm>
            <a:off x="1607075" y="1069500"/>
            <a:ext cx="575400" cy="145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1"/>
                </a:solidFill>
                <a:latin typeface="Merriweather"/>
                <a:ea typeface="Merriweather"/>
                <a:cs typeface="Merriweather"/>
                <a:sym typeface="Merriweather"/>
              </a:rPr>
              <a:t>One of the rooms deep cleaned by Chris at WHS</a:t>
            </a:r>
            <a:endParaRPr sz="800">
              <a:solidFill>
                <a:schemeClr val="dk1"/>
              </a:solidFill>
              <a:latin typeface="Merriweather"/>
              <a:ea typeface="Merriweather"/>
              <a:cs typeface="Merriweather"/>
              <a:sym typeface="Merriweather"/>
            </a:endParaRPr>
          </a:p>
        </p:txBody>
      </p:sp>
      <p:pic>
        <p:nvPicPr>
          <p:cNvPr id="230" name="Google Shape;230;p21" title="Room 104 Kim.jpg"/>
          <p:cNvPicPr preferRelativeResize="0"/>
          <p:nvPr/>
        </p:nvPicPr>
        <p:blipFill>
          <a:blip r:embed="rId16">
            <a:alphaModFix/>
          </a:blip>
          <a:stretch>
            <a:fillRect/>
          </a:stretch>
        </p:blipFill>
        <p:spPr>
          <a:xfrm>
            <a:off x="6285750" y="1031746"/>
            <a:ext cx="1195500" cy="896629"/>
          </a:xfrm>
          <a:prstGeom prst="rect">
            <a:avLst/>
          </a:prstGeom>
          <a:noFill/>
          <a:ln w="28575" cap="flat" cmpd="sng">
            <a:solidFill>
              <a:schemeClr val="dk1"/>
            </a:solidFill>
            <a:prstDash val="solid"/>
            <a:round/>
            <a:headEnd type="none" w="sm" len="sm"/>
            <a:tailEnd type="none" w="sm" len="sm"/>
          </a:ln>
        </p:spPr>
      </p:pic>
      <p:sp>
        <p:nvSpPr>
          <p:cNvPr id="231" name="Google Shape;231;p21"/>
          <p:cNvSpPr txBox="1"/>
          <p:nvPr/>
        </p:nvSpPr>
        <p:spPr>
          <a:xfrm>
            <a:off x="5741538" y="1017725"/>
            <a:ext cx="575400" cy="1187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800">
                <a:solidFill>
                  <a:schemeClr val="dk1"/>
                </a:solidFill>
                <a:latin typeface="Merriweather"/>
                <a:ea typeface="Merriweather"/>
                <a:cs typeface="Merriweather"/>
                <a:sym typeface="Merriweather"/>
              </a:rPr>
              <a:t>Kim cleaned carpets at CES</a:t>
            </a:r>
            <a:endParaRPr sz="800">
              <a:solidFill>
                <a:schemeClr val="dk1"/>
              </a:solidFill>
              <a:latin typeface="Merriweather"/>
              <a:ea typeface="Merriweather"/>
              <a:cs typeface="Merriweather"/>
              <a:sym typeface="Merriweathe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1855</Words>
  <Application>Microsoft Office PowerPoint</Application>
  <PresentationFormat>On-screen Show (16:9)</PresentationFormat>
  <Paragraphs>291</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Merriweather</vt:lpstr>
      <vt:lpstr>Simple Light</vt:lpstr>
      <vt:lpstr>Facilities  Summer 2025 Goals &amp; Accomplishments</vt:lpstr>
      <vt:lpstr>GOALS for Maintenance Crew:</vt:lpstr>
      <vt:lpstr> Maintenance Crew ACCOMPLISHMENTS:</vt:lpstr>
      <vt:lpstr>Maintenance Accomplishments</vt:lpstr>
      <vt:lpstr>Maintenance Accomplishments</vt:lpstr>
      <vt:lpstr>GOALS for Custodial Crew:</vt:lpstr>
      <vt:lpstr>Custodial Crew ACCOMPLISHMENTS:</vt:lpstr>
      <vt:lpstr>Custodial Accomplishments</vt:lpstr>
      <vt:lpstr>Custodial Accomplishments</vt:lpstr>
      <vt:lpstr>GOALS for Grounds Crew:</vt:lpstr>
      <vt:lpstr>Grounds Crew Accomplishments</vt:lpstr>
      <vt:lpstr>Grounds Crew Accomplishments</vt:lpstr>
      <vt:lpstr>Grounds Crew Accomplishments</vt:lpstr>
      <vt:lpstr>GOALS for Summer Help:</vt:lpstr>
      <vt:lpstr>Summer Help Accomplishments</vt:lpstr>
      <vt:lpstr>Summer Help Accomplishments</vt:lpstr>
      <vt:lpstr>Summer Help Accomplishments</vt:lpstr>
      <vt:lpstr>Additional Projects Completed</vt:lpstr>
      <vt:lpstr>Additional Projects Completed</vt:lpstr>
      <vt:lpstr>Additional Projects </vt:lpstr>
      <vt:lpstr>Summer 2025 Employees of the Week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Facilities  Summer 2025 Goals &amp; Accomplishments</dc:title>
  <dc:creator>LaMarsna, Kristen</dc:creator>
  <cp:lastModifiedBy>Galloway, Nicole</cp:lastModifiedBy>
  <cp:revision>2</cp:revision>
  <dcterms:modified xsi:type="dcterms:W3CDTF">2025-08-20T14:27:47Z</dcterms:modified>
</cp:coreProperties>
</file>